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2" r:id="rId3"/>
    <p:sldMasterId id="2147483707" r:id="rId4"/>
    <p:sldMasterId id="2147483715" r:id="rId5"/>
  </p:sldMasterIdLst>
  <p:notesMasterIdLst>
    <p:notesMasterId r:id="rId22"/>
  </p:notesMasterIdLst>
  <p:sldIdLst>
    <p:sldId id="256" r:id="rId6"/>
    <p:sldId id="357" r:id="rId7"/>
    <p:sldId id="356" r:id="rId8"/>
    <p:sldId id="373" r:id="rId9"/>
    <p:sldId id="374" r:id="rId10"/>
    <p:sldId id="351" r:id="rId11"/>
    <p:sldId id="370" r:id="rId12"/>
    <p:sldId id="376" r:id="rId13"/>
    <p:sldId id="358" r:id="rId14"/>
    <p:sldId id="371" r:id="rId15"/>
    <p:sldId id="378" r:id="rId16"/>
    <p:sldId id="380" r:id="rId17"/>
    <p:sldId id="360" r:id="rId18"/>
    <p:sldId id="263" r:id="rId19"/>
    <p:sldId id="267" r:id="rId20"/>
    <p:sldId id="353" r:id="rId21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7" autoAdjust="0"/>
    <p:restoredTop sz="93792" autoAdjust="0"/>
  </p:normalViewPr>
  <p:slideViewPr>
    <p:cSldViewPr snapToGrid="0">
      <p:cViewPr varScale="1">
        <p:scale>
          <a:sx n="114" d="100"/>
          <a:sy n="114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91F95-897A-431E-9F8C-8CF6BFAE769A}" type="datetimeFigureOut">
              <a:rPr lang="fi-FI" smtClean="0"/>
              <a:t>26.8.2023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25C2A-4C3A-4305-921E-1B61B72147D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055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2036192"/>
            <a:ext cx="4022225" cy="2903494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5250802"/>
            <a:ext cx="4022225" cy="74371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6936" y="-2974"/>
            <a:ext cx="6455589" cy="6875989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C3E993-8156-9B96-32E2-C8F44DAAC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273" y="570392"/>
            <a:ext cx="1467562" cy="12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08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87DA29C8-FE36-4248-8630-ADFA5D46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DC33-F91A-4317-806A-E8D2A3D7D178}" type="datetimeFigureOut">
              <a:rPr lang="fi-FI" smtClean="0"/>
              <a:t>26.8.2023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B0696F0-FF2E-4CAF-9818-CA9A6F913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1663301-08FF-4402-94AD-D7317C7E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121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74" y="1478280"/>
            <a:ext cx="4022225" cy="385572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A89B9699-12A3-E1DA-071C-6FE0567637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6936" y="-2974"/>
            <a:ext cx="6455589" cy="6875989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99D3424-6D9C-D94E-94DE-531B93D2A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81" y="6208549"/>
            <a:ext cx="4183148" cy="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26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74" y="1478280"/>
            <a:ext cx="4022225" cy="385572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DDC108F1-371D-49CA-7FB0-56B7DFB507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6936" y="-12565"/>
            <a:ext cx="6455589" cy="6875989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E24D9E-7ED9-D811-6446-E6586A96F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81" y="6208549"/>
            <a:ext cx="4183148" cy="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6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74" y="1478280"/>
            <a:ext cx="4022225" cy="385572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D0120839-346F-63F6-959A-B6C321E3E7C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6936" y="-12565"/>
            <a:ext cx="6455589" cy="6875989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8F09971-CF15-3C4C-011D-CE5FD8CC88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81" y="6208549"/>
            <a:ext cx="4183148" cy="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6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74" y="1478280"/>
            <a:ext cx="4022225" cy="385572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D7AFCF0F-65BD-489D-0DB3-0CEC0D92D0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6936" y="-12565"/>
            <a:ext cx="6455589" cy="6875989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35D75C7-7FD5-88B5-9CF2-BA17A224A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81" y="6208549"/>
            <a:ext cx="4183148" cy="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6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 purp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74" y="1478280"/>
            <a:ext cx="4022225" cy="385572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24809C74-E802-6E55-9B67-B39FF3BF1A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6936" y="-12565"/>
            <a:ext cx="6455589" cy="6875989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083640F-371C-D52D-90AD-2468E55D1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81" y="6208549"/>
            <a:ext cx="4183148" cy="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9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149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lehti orans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74" y="1478280"/>
            <a:ext cx="4022225" cy="385572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endParaRPr lang="fi-FI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F73EA3-EABF-4229-BA2C-61C161EA3042}"/>
              </a:ext>
            </a:extLst>
          </p:cNvPr>
          <p:cNvGrpSpPr/>
          <p:nvPr userDrawn="1"/>
        </p:nvGrpSpPr>
        <p:grpSpPr>
          <a:xfrm>
            <a:off x="458662" y="6221676"/>
            <a:ext cx="665647" cy="449656"/>
            <a:chOff x="343996" y="4687773"/>
            <a:chExt cx="499235" cy="33724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0DF6F94-1C01-4017-B5A2-6E081A3A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6" y="4859339"/>
              <a:ext cx="100142" cy="162730"/>
            </a:xfrm>
            <a:custGeom>
              <a:avLst/>
              <a:gdLst>
                <a:gd name="T0" fmla="*/ 0 w 57"/>
                <a:gd name="T1" fmla="*/ 0 h 92"/>
                <a:gd name="T2" fmla="*/ 0 w 57"/>
                <a:gd name="T3" fmla="*/ 73 h 92"/>
                <a:gd name="T4" fmla="*/ 21 w 57"/>
                <a:gd name="T5" fmla="*/ 92 h 92"/>
                <a:gd name="T6" fmla="*/ 57 w 57"/>
                <a:gd name="T7" fmla="*/ 91 h 92"/>
                <a:gd name="T8" fmla="*/ 56 w 57"/>
                <a:gd name="T9" fmla="*/ 78 h 92"/>
                <a:gd name="T10" fmla="*/ 24 w 57"/>
                <a:gd name="T11" fmla="*/ 78 h 92"/>
                <a:gd name="T12" fmla="*/ 18 w 57"/>
                <a:gd name="T13" fmla="*/ 76 h 92"/>
                <a:gd name="T14" fmla="*/ 17 w 57"/>
                <a:gd name="T15" fmla="*/ 71 h 92"/>
                <a:gd name="T16" fmla="*/ 17 w 57"/>
                <a:gd name="T17" fmla="*/ 0 h 92"/>
                <a:gd name="T18" fmla="*/ 0 w 57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92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86"/>
                    <a:pt x="7" y="92"/>
                    <a:pt x="21" y="92"/>
                  </a:cubicBezTo>
                  <a:cubicBezTo>
                    <a:pt x="36" y="92"/>
                    <a:pt x="48" y="92"/>
                    <a:pt x="57" y="91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2" y="78"/>
                    <a:pt x="19" y="78"/>
                    <a:pt x="18" y="76"/>
                  </a:cubicBezTo>
                  <a:cubicBezTo>
                    <a:pt x="17" y="75"/>
                    <a:pt x="17" y="73"/>
                    <a:pt x="17" y="71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A7E21A2-A367-41D8-B319-45926F139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501" y="4906465"/>
              <a:ext cx="105296" cy="118550"/>
            </a:xfrm>
            <a:custGeom>
              <a:avLst/>
              <a:gdLst>
                <a:gd name="T0" fmla="*/ 44 w 60"/>
                <a:gd name="T1" fmla="*/ 0 h 67"/>
                <a:gd name="T2" fmla="*/ 44 w 60"/>
                <a:gd name="T3" fmla="*/ 46 h 67"/>
                <a:gd name="T4" fmla="*/ 25 w 60"/>
                <a:gd name="T5" fmla="*/ 53 h 67"/>
                <a:gd name="T6" fmla="*/ 18 w 60"/>
                <a:gd name="T7" fmla="*/ 51 h 67"/>
                <a:gd name="T8" fmla="*/ 17 w 60"/>
                <a:gd name="T9" fmla="*/ 44 h 67"/>
                <a:gd name="T10" fmla="*/ 17 w 60"/>
                <a:gd name="T11" fmla="*/ 0 h 67"/>
                <a:gd name="T12" fmla="*/ 0 w 60"/>
                <a:gd name="T13" fmla="*/ 0 h 67"/>
                <a:gd name="T14" fmla="*/ 0 w 60"/>
                <a:gd name="T15" fmla="*/ 49 h 67"/>
                <a:gd name="T16" fmla="*/ 18 w 60"/>
                <a:gd name="T17" fmla="*/ 67 h 67"/>
                <a:gd name="T18" fmla="*/ 46 w 60"/>
                <a:gd name="T19" fmla="*/ 56 h 67"/>
                <a:gd name="T20" fmla="*/ 47 w 60"/>
                <a:gd name="T21" fmla="*/ 65 h 67"/>
                <a:gd name="T22" fmla="*/ 60 w 60"/>
                <a:gd name="T23" fmla="*/ 65 h 67"/>
                <a:gd name="T24" fmla="*/ 60 w 60"/>
                <a:gd name="T25" fmla="*/ 0 h 67"/>
                <a:gd name="T26" fmla="*/ 44 w 60"/>
                <a:gd name="T2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7">
                  <a:moveTo>
                    <a:pt x="44" y="0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35" y="51"/>
                    <a:pt x="29" y="53"/>
                    <a:pt x="25" y="53"/>
                  </a:cubicBezTo>
                  <a:cubicBezTo>
                    <a:pt x="21" y="53"/>
                    <a:pt x="19" y="52"/>
                    <a:pt x="18" y="51"/>
                  </a:cubicBezTo>
                  <a:cubicBezTo>
                    <a:pt x="17" y="50"/>
                    <a:pt x="16" y="47"/>
                    <a:pt x="17" y="4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1"/>
                    <a:pt x="6" y="67"/>
                    <a:pt x="18" y="67"/>
                  </a:cubicBezTo>
                  <a:cubicBezTo>
                    <a:pt x="27" y="67"/>
                    <a:pt x="36" y="63"/>
                    <a:pt x="46" y="56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3456A55-FDE8-4F50-978C-54A915BD0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50" y="4859339"/>
              <a:ext cx="106769" cy="162730"/>
            </a:xfrm>
            <a:custGeom>
              <a:avLst/>
              <a:gdLst>
                <a:gd name="T0" fmla="*/ 43 w 61"/>
                <a:gd name="T1" fmla="*/ 92 h 92"/>
                <a:gd name="T2" fmla="*/ 61 w 61"/>
                <a:gd name="T3" fmla="*/ 92 h 92"/>
                <a:gd name="T4" fmla="*/ 41 w 61"/>
                <a:gd name="T5" fmla="*/ 62 h 92"/>
                <a:gd name="T6" fmla="*/ 35 w 61"/>
                <a:gd name="T7" fmla="*/ 56 h 92"/>
                <a:gd name="T8" fmla="*/ 35 w 61"/>
                <a:gd name="T9" fmla="*/ 55 h 92"/>
                <a:gd name="T10" fmla="*/ 41 w 61"/>
                <a:gd name="T11" fmla="*/ 50 h 92"/>
                <a:gd name="T12" fmla="*/ 59 w 61"/>
                <a:gd name="T13" fmla="*/ 27 h 92"/>
                <a:gd name="T14" fmla="*/ 41 w 61"/>
                <a:gd name="T15" fmla="*/ 27 h 92"/>
                <a:gd name="T16" fmla="*/ 23 w 61"/>
                <a:gd name="T17" fmla="*/ 50 h 92"/>
                <a:gd name="T18" fmla="*/ 16 w 61"/>
                <a:gd name="T19" fmla="*/ 50 h 92"/>
                <a:gd name="T20" fmla="*/ 17 w 61"/>
                <a:gd name="T21" fmla="*/ 39 h 92"/>
                <a:gd name="T22" fmla="*/ 17 w 61"/>
                <a:gd name="T23" fmla="*/ 0 h 92"/>
                <a:gd name="T24" fmla="*/ 0 w 61"/>
                <a:gd name="T25" fmla="*/ 0 h 92"/>
                <a:gd name="T26" fmla="*/ 0 w 61"/>
                <a:gd name="T27" fmla="*/ 92 h 92"/>
                <a:gd name="T28" fmla="*/ 16 w 61"/>
                <a:gd name="T29" fmla="*/ 92 h 92"/>
                <a:gd name="T30" fmla="*/ 16 w 61"/>
                <a:gd name="T31" fmla="*/ 71 h 92"/>
                <a:gd name="T32" fmla="*/ 16 w 61"/>
                <a:gd name="T33" fmla="*/ 61 h 92"/>
                <a:gd name="T34" fmla="*/ 23 w 61"/>
                <a:gd name="T35" fmla="*/ 61 h 92"/>
                <a:gd name="T36" fmla="*/ 43 w 61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92">
                  <a:moveTo>
                    <a:pt x="43" y="92"/>
                  </a:moveTo>
                  <a:cubicBezTo>
                    <a:pt x="61" y="92"/>
                    <a:pt x="61" y="92"/>
                    <a:pt x="61" y="9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9" y="59"/>
                    <a:pt x="37" y="57"/>
                    <a:pt x="35" y="5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7" y="54"/>
                    <a:pt x="39" y="52"/>
                    <a:pt x="41" y="50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47"/>
                    <a:pt x="17" y="43"/>
                    <a:pt x="17" y="3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9"/>
                    <a:pt x="16" y="65"/>
                    <a:pt x="16" y="61"/>
                  </a:cubicBezTo>
                  <a:cubicBezTo>
                    <a:pt x="23" y="61"/>
                    <a:pt x="23" y="61"/>
                    <a:pt x="23" y="61"/>
                  </a:cubicBezTo>
                  <a:lnTo>
                    <a:pt x="43" y="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51D23E0-A00F-4F8B-BF6C-DE5EFA79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237" y="4903519"/>
              <a:ext cx="107505" cy="121496"/>
            </a:xfrm>
            <a:custGeom>
              <a:avLst/>
              <a:gdLst>
                <a:gd name="T0" fmla="*/ 61 w 61"/>
                <a:gd name="T1" fmla="*/ 23 h 69"/>
                <a:gd name="T2" fmla="*/ 54 w 61"/>
                <a:gd name="T3" fmla="*/ 6 h 69"/>
                <a:gd name="T4" fmla="*/ 31 w 61"/>
                <a:gd name="T5" fmla="*/ 0 h 69"/>
                <a:gd name="T6" fmla="*/ 7 w 61"/>
                <a:gd name="T7" fmla="*/ 8 h 69"/>
                <a:gd name="T8" fmla="*/ 0 w 61"/>
                <a:gd name="T9" fmla="*/ 34 h 69"/>
                <a:gd name="T10" fmla="*/ 7 w 61"/>
                <a:gd name="T11" fmla="*/ 61 h 69"/>
                <a:gd name="T12" fmla="*/ 32 w 61"/>
                <a:gd name="T13" fmla="*/ 69 h 69"/>
                <a:gd name="T14" fmla="*/ 59 w 61"/>
                <a:gd name="T15" fmla="*/ 64 h 69"/>
                <a:gd name="T16" fmla="*/ 58 w 61"/>
                <a:gd name="T17" fmla="*/ 54 h 69"/>
                <a:gd name="T18" fmla="*/ 34 w 61"/>
                <a:gd name="T19" fmla="*/ 55 h 69"/>
                <a:gd name="T20" fmla="*/ 22 w 61"/>
                <a:gd name="T21" fmla="*/ 53 h 69"/>
                <a:gd name="T22" fmla="*/ 17 w 61"/>
                <a:gd name="T23" fmla="*/ 41 h 69"/>
                <a:gd name="T24" fmla="*/ 44 w 61"/>
                <a:gd name="T25" fmla="*/ 41 h 69"/>
                <a:gd name="T26" fmla="*/ 61 w 61"/>
                <a:gd name="T27" fmla="*/ 23 h 69"/>
                <a:gd name="T28" fmla="*/ 45 w 61"/>
                <a:gd name="T29" fmla="*/ 22 h 69"/>
                <a:gd name="T30" fmla="*/ 39 w 61"/>
                <a:gd name="T31" fmla="*/ 30 h 69"/>
                <a:gd name="T32" fmla="*/ 17 w 61"/>
                <a:gd name="T33" fmla="*/ 30 h 69"/>
                <a:gd name="T34" fmla="*/ 20 w 61"/>
                <a:gd name="T35" fmla="*/ 16 h 69"/>
                <a:gd name="T36" fmla="*/ 32 w 61"/>
                <a:gd name="T37" fmla="*/ 13 h 69"/>
                <a:gd name="T38" fmla="*/ 42 w 61"/>
                <a:gd name="T39" fmla="*/ 15 h 69"/>
                <a:gd name="T40" fmla="*/ 45 w 61"/>
                <a:gd name="T4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9">
                  <a:moveTo>
                    <a:pt x="61" y="23"/>
                  </a:moveTo>
                  <a:cubicBezTo>
                    <a:pt x="61" y="15"/>
                    <a:pt x="59" y="9"/>
                    <a:pt x="54" y="6"/>
                  </a:cubicBezTo>
                  <a:cubicBezTo>
                    <a:pt x="49" y="2"/>
                    <a:pt x="42" y="0"/>
                    <a:pt x="31" y="0"/>
                  </a:cubicBezTo>
                  <a:cubicBezTo>
                    <a:pt x="20" y="0"/>
                    <a:pt x="12" y="3"/>
                    <a:pt x="7" y="8"/>
                  </a:cubicBezTo>
                  <a:cubicBezTo>
                    <a:pt x="2" y="13"/>
                    <a:pt x="0" y="22"/>
                    <a:pt x="0" y="34"/>
                  </a:cubicBezTo>
                  <a:cubicBezTo>
                    <a:pt x="0" y="47"/>
                    <a:pt x="2" y="55"/>
                    <a:pt x="7" y="61"/>
                  </a:cubicBezTo>
                  <a:cubicBezTo>
                    <a:pt x="12" y="66"/>
                    <a:pt x="21" y="69"/>
                    <a:pt x="32" y="69"/>
                  </a:cubicBezTo>
                  <a:cubicBezTo>
                    <a:pt x="44" y="69"/>
                    <a:pt x="53" y="67"/>
                    <a:pt x="59" y="6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49" y="55"/>
                    <a:pt x="41" y="55"/>
                    <a:pt x="34" y="55"/>
                  </a:cubicBezTo>
                  <a:cubicBezTo>
                    <a:pt x="29" y="55"/>
                    <a:pt x="24" y="54"/>
                    <a:pt x="22" y="53"/>
                  </a:cubicBezTo>
                  <a:cubicBezTo>
                    <a:pt x="19" y="51"/>
                    <a:pt x="18" y="47"/>
                    <a:pt x="17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5" y="41"/>
                    <a:pt x="61" y="35"/>
                    <a:pt x="61" y="23"/>
                  </a:cubicBezTo>
                  <a:moveTo>
                    <a:pt x="45" y="22"/>
                  </a:moveTo>
                  <a:cubicBezTo>
                    <a:pt x="45" y="27"/>
                    <a:pt x="43" y="30"/>
                    <a:pt x="39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3"/>
                    <a:pt x="18" y="19"/>
                    <a:pt x="20" y="16"/>
                  </a:cubicBezTo>
                  <a:cubicBezTo>
                    <a:pt x="22" y="14"/>
                    <a:pt x="26" y="13"/>
                    <a:pt x="32" y="13"/>
                  </a:cubicBezTo>
                  <a:cubicBezTo>
                    <a:pt x="37" y="13"/>
                    <a:pt x="40" y="13"/>
                    <a:pt x="42" y="15"/>
                  </a:cubicBezTo>
                  <a:cubicBezTo>
                    <a:pt x="44" y="16"/>
                    <a:pt x="45" y="19"/>
                    <a:pt x="45" y="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22009DC-FBC0-41C9-9432-382D5124C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03" y="4687773"/>
              <a:ext cx="219428" cy="204701"/>
            </a:xfrm>
            <a:custGeom>
              <a:avLst/>
              <a:gdLst>
                <a:gd name="T0" fmla="*/ 65 w 125"/>
                <a:gd name="T1" fmla="*/ 1 h 116"/>
                <a:gd name="T2" fmla="*/ 0 w 125"/>
                <a:gd name="T3" fmla="*/ 44 h 116"/>
                <a:gd name="T4" fmla="*/ 13 w 125"/>
                <a:gd name="T5" fmla="*/ 76 h 116"/>
                <a:gd name="T6" fmla="*/ 39 w 125"/>
                <a:gd name="T7" fmla="*/ 91 h 116"/>
                <a:gd name="T8" fmla="*/ 39 w 125"/>
                <a:gd name="T9" fmla="*/ 91 h 116"/>
                <a:gd name="T10" fmla="*/ 39 w 125"/>
                <a:gd name="T11" fmla="*/ 92 h 116"/>
                <a:gd name="T12" fmla="*/ 39 w 125"/>
                <a:gd name="T13" fmla="*/ 92 h 116"/>
                <a:gd name="T14" fmla="*/ 21 w 125"/>
                <a:gd name="T15" fmla="*/ 116 h 116"/>
                <a:gd name="T16" fmla="*/ 30 w 125"/>
                <a:gd name="T17" fmla="*/ 116 h 116"/>
                <a:gd name="T18" fmla="*/ 66 w 125"/>
                <a:gd name="T19" fmla="*/ 95 h 116"/>
                <a:gd name="T20" fmla="*/ 124 w 125"/>
                <a:gd name="T21" fmla="*/ 49 h 116"/>
                <a:gd name="T22" fmla="*/ 65 w 125"/>
                <a:gd name="T23" fmla="*/ 1 h 116"/>
                <a:gd name="T24" fmla="*/ 82 w 125"/>
                <a:gd name="T25" fmla="*/ 77 h 116"/>
                <a:gd name="T26" fmla="*/ 52 w 125"/>
                <a:gd name="T27" fmla="*/ 85 h 116"/>
                <a:gd name="T28" fmla="*/ 70 w 125"/>
                <a:gd name="T29" fmla="*/ 56 h 116"/>
                <a:gd name="T30" fmla="*/ 68 w 125"/>
                <a:gd name="T31" fmla="*/ 56 h 116"/>
                <a:gd name="T32" fmla="*/ 41 w 125"/>
                <a:gd name="T33" fmla="*/ 83 h 116"/>
                <a:gd name="T34" fmla="*/ 32 w 125"/>
                <a:gd name="T35" fmla="*/ 78 h 116"/>
                <a:gd name="T36" fmla="*/ 35 w 125"/>
                <a:gd name="T37" fmla="*/ 29 h 116"/>
                <a:gd name="T38" fmla="*/ 75 w 125"/>
                <a:gd name="T39" fmla="*/ 19 h 116"/>
                <a:gd name="T40" fmla="*/ 99 w 125"/>
                <a:gd name="T41" fmla="*/ 16 h 116"/>
                <a:gd name="T42" fmla="*/ 82 w 125"/>
                <a:gd name="T43" fmla="*/ 7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16">
                  <a:moveTo>
                    <a:pt x="65" y="1"/>
                  </a:moveTo>
                  <a:cubicBezTo>
                    <a:pt x="30" y="0"/>
                    <a:pt x="1" y="19"/>
                    <a:pt x="0" y="44"/>
                  </a:cubicBezTo>
                  <a:cubicBezTo>
                    <a:pt x="0" y="56"/>
                    <a:pt x="3" y="67"/>
                    <a:pt x="13" y="76"/>
                  </a:cubicBezTo>
                  <a:cubicBezTo>
                    <a:pt x="26" y="89"/>
                    <a:pt x="39" y="91"/>
                    <a:pt x="39" y="91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8" y="93"/>
                    <a:pt x="21" y="116"/>
                    <a:pt x="21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9" y="109"/>
                    <a:pt x="60" y="95"/>
                    <a:pt x="66" y="95"/>
                  </a:cubicBezTo>
                  <a:cubicBezTo>
                    <a:pt x="104" y="94"/>
                    <a:pt x="124" y="70"/>
                    <a:pt x="124" y="49"/>
                  </a:cubicBezTo>
                  <a:cubicBezTo>
                    <a:pt x="125" y="24"/>
                    <a:pt x="100" y="3"/>
                    <a:pt x="65" y="1"/>
                  </a:cubicBezTo>
                  <a:close/>
                  <a:moveTo>
                    <a:pt x="82" y="77"/>
                  </a:moveTo>
                  <a:cubicBezTo>
                    <a:pt x="74" y="83"/>
                    <a:pt x="62" y="86"/>
                    <a:pt x="52" y="85"/>
                  </a:cubicBezTo>
                  <a:cubicBezTo>
                    <a:pt x="60" y="71"/>
                    <a:pt x="70" y="56"/>
                    <a:pt x="70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5" y="59"/>
                    <a:pt x="52" y="69"/>
                    <a:pt x="41" y="83"/>
                  </a:cubicBezTo>
                  <a:cubicBezTo>
                    <a:pt x="37" y="82"/>
                    <a:pt x="34" y="80"/>
                    <a:pt x="32" y="78"/>
                  </a:cubicBezTo>
                  <a:cubicBezTo>
                    <a:pt x="17" y="65"/>
                    <a:pt x="20" y="41"/>
                    <a:pt x="35" y="29"/>
                  </a:cubicBezTo>
                  <a:cubicBezTo>
                    <a:pt x="47" y="19"/>
                    <a:pt x="62" y="19"/>
                    <a:pt x="75" y="19"/>
                  </a:cubicBezTo>
                  <a:cubicBezTo>
                    <a:pt x="89" y="19"/>
                    <a:pt x="99" y="16"/>
                    <a:pt x="99" y="16"/>
                  </a:cubicBezTo>
                  <a:cubicBezTo>
                    <a:pt x="99" y="16"/>
                    <a:pt x="108" y="56"/>
                    <a:pt x="82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</p:grpSp>
      <p:pic>
        <p:nvPicPr>
          <p:cNvPr id="11" name="Picture 2" descr="C:\Essi yleiset\LUKE töitä\Powerpoint-pohjat\Esityspohja 2019\c_natural_resources_white.png">
            <a:extLst>
              <a:ext uri="{FF2B5EF4-FFF2-40B4-BE49-F238E27FC236}">
                <a16:creationId xmlns:a16="http://schemas.microsoft.com/office/drawing/2014/main" id="{A0AC421C-69E8-46B3-B0F6-B4FED4813E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4266" y="6536788"/>
            <a:ext cx="2959689" cy="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695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lehti sinin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74" y="1478280"/>
            <a:ext cx="4022225" cy="385572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endParaRPr lang="fi-FI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F8D12-FA6C-433B-907F-E70F710D6486}"/>
              </a:ext>
            </a:extLst>
          </p:cNvPr>
          <p:cNvGrpSpPr/>
          <p:nvPr userDrawn="1"/>
        </p:nvGrpSpPr>
        <p:grpSpPr>
          <a:xfrm>
            <a:off x="458662" y="6221676"/>
            <a:ext cx="665647" cy="449656"/>
            <a:chOff x="343996" y="4687773"/>
            <a:chExt cx="499235" cy="33724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18FF744-6EC2-4499-B710-5FBEE21A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6" y="4859339"/>
              <a:ext cx="100142" cy="162730"/>
            </a:xfrm>
            <a:custGeom>
              <a:avLst/>
              <a:gdLst>
                <a:gd name="T0" fmla="*/ 0 w 57"/>
                <a:gd name="T1" fmla="*/ 0 h 92"/>
                <a:gd name="T2" fmla="*/ 0 w 57"/>
                <a:gd name="T3" fmla="*/ 73 h 92"/>
                <a:gd name="T4" fmla="*/ 21 w 57"/>
                <a:gd name="T5" fmla="*/ 92 h 92"/>
                <a:gd name="T6" fmla="*/ 57 w 57"/>
                <a:gd name="T7" fmla="*/ 91 h 92"/>
                <a:gd name="T8" fmla="*/ 56 w 57"/>
                <a:gd name="T9" fmla="*/ 78 h 92"/>
                <a:gd name="T10" fmla="*/ 24 w 57"/>
                <a:gd name="T11" fmla="*/ 78 h 92"/>
                <a:gd name="T12" fmla="*/ 18 w 57"/>
                <a:gd name="T13" fmla="*/ 76 h 92"/>
                <a:gd name="T14" fmla="*/ 17 w 57"/>
                <a:gd name="T15" fmla="*/ 71 h 92"/>
                <a:gd name="T16" fmla="*/ 17 w 57"/>
                <a:gd name="T17" fmla="*/ 0 h 92"/>
                <a:gd name="T18" fmla="*/ 0 w 57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92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86"/>
                    <a:pt x="7" y="92"/>
                    <a:pt x="21" y="92"/>
                  </a:cubicBezTo>
                  <a:cubicBezTo>
                    <a:pt x="36" y="92"/>
                    <a:pt x="48" y="92"/>
                    <a:pt x="57" y="91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2" y="78"/>
                    <a:pt x="19" y="78"/>
                    <a:pt x="18" y="76"/>
                  </a:cubicBezTo>
                  <a:cubicBezTo>
                    <a:pt x="17" y="75"/>
                    <a:pt x="17" y="73"/>
                    <a:pt x="17" y="71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44B1B5-813C-42B3-8C99-A1DD8000A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501" y="4906465"/>
              <a:ext cx="105296" cy="118550"/>
            </a:xfrm>
            <a:custGeom>
              <a:avLst/>
              <a:gdLst>
                <a:gd name="T0" fmla="*/ 44 w 60"/>
                <a:gd name="T1" fmla="*/ 0 h 67"/>
                <a:gd name="T2" fmla="*/ 44 w 60"/>
                <a:gd name="T3" fmla="*/ 46 h 67"/>
                <a:gd name="T4" fmla="*/ 25 w 60"/>
                <a:gd name="T5" fmla="*/ 53 h 67"/>
                <a:gd name="T6" fmla="*/ 18 w 60"/>
                <a:gd name="T7" fmla="*/ 51 h 67"/>
                <a:gd name="T8" fmla="*/ 17 w 60"/>
                <a:gd name="T9" fmla="*/ 44 h 67"/>
                <a:gd name="T10" fmla="*/ 17 w 60"/>
                <a:gd name="T11" fmla="*/ 0 h 67"/>
                <a:gd name="T12" fmla="*/ 0 w 60"/>
                <a:gd name="T13" fmla="*/ 0 h 67"/>
                <a:gd name="T14" fmla="*/ 0 w 60"/>
                <a:gd name="T15" fmla="*/ 49 h 67"/>
                <a:gd name="T16" fmla="*/ 18 w 60"/>
                <a:gd name="T17" fmla="*/ 67 h 67"/>
                <a:gd name="T18" fmla="*/ 46 w 60"/>
                <a:gd name="T19" fmla="*/ 56 h 67"/>
                <a:gd name="T20" fmla="*/ 47 w 60"/>
                <a:gd name="T21" fmla="*/ 65 h 67"/>
                <a:gd name="T22" fmla="*/ 60 w 60"/>
                <a:gd name="T23" fmla="*/ 65 h 67"/>
                <a:gd name="T24" fmla="*/ 60 w 60"/>
                <a:gd name="T25" fmla="*/ 0 h 67"/>
                <a:gd name="T26" fmla="*/ 44 w 60"/>
                <a:gd name="T2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7">
                  <a:moveTo>
                    <a:pt x="44" y="0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35" y="51"/>
                    <a:pt x="29" y="53"/>
                    <a:pt x="25" y="53"/>
                  </a:cubicBezTo>
                  <a:cubicBezTo>
                    <a:pt x="21" y="53"/>
                    <a:pt x="19" y="52"/>
                    <a:pt x="18" y="51"/>
                  </a:cubicBezTo>
                  <a:cubicBezTo>
                    <a:pt x="17" y="50"/>
                    <a:pt x="16" y="47"/>
                    <a:pt x="17" y="4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1"/>
                    <a:pt x="6" y="67"/>
                    <a:pt x="18" y="67"/>
                  </a:cubicBezTo>
                  <a:cubicBezTo>
                    <a:pt x="27" y="67"/>
                    <a:pt x="36" y="63"/>
                    <a:pt x="46" y="56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76A77BE-5072-45A4-9254-2134820C6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50" y="4859339"/>
              <a:ext cx="106769" cy="162730"/>
            </a:xfrm>
            <a:custGeom>
              <a:avLst/>
              <a:gdLst>
                <a:gd name="T0" fmla="*/ 43 w 61"/>
                <a:gd name="T1" fmla="*/ 92 h 92"/>
                <a:gd name="T2" fmla="*/ 61 w 61"/>
                <a:gd name="T3" fmla="*/ 92 h 92"/>
                <a:gd name="T4" fmla="*/ 41 w 61"/>
                <a:gd name="T5" fmla="*/ 62 h 92"/>
                <a:gd name="T6" fmla="*/ 35 w 61"/>
                <a:gd name="T7" fmla="*/ 56 h 92"/>
                <a:gd name="T8" fmla="*/ 35 w 61"/>
                <a:gd name="T9" fmla="*/ 55 h 92"/>
                <a:gd name="T10" fmla="*/ 41 w 61"/>
                <a:gd name="T11" fmla="*/ 50 h 92"/>
                <a:gd name="T12" fmla="*/ 59 w 61"/>
                <a:gd name="T13" fmla="*/ 27 h 92"/>
                <a:gd name="T14" fmla="*/ 41 w 61"/>
                <a:gd name="T15" fmla="*/ 27 h 92"/>
                <a:gd name="T16" fmla="*/ 23 w 61"/>
                <a:gd name="T17" fmla="*/ 50 h 92"/>
                <a:gd name="T18" fmla="*/ 16 w 61"/>
                <a:gd name="T19" fmla="*/ 50 h 92"/>
                <a:gd name="T20" fmla="*/ 17 w 61"/>
                <a:gd name="T21" fmla="*/ 39 h 92"/>
                <a:gd name="T22" fmla="*/ 17 w 61"/>
                <a:gd name="T23" fmla="*/ 0 h 92"/>
                <a:gd name="T24" fmla="*/ 0 w 61"/>
                <a:gd name="T25" fmla="*/ 0 h 92"/>
                <a:gd name="T26" fmla="*/ 0 w 61"/>
                <a:gd name="T27" fmla="*/ 92 h 92"/>
                <a:gd name="T28" fmla="*/ 16 w 61"/>
                <a:gd name="T29" fmla="*/ 92 h 92"/>
                <a:gd name="T30" fmla="*/ 16 w 61"/>
                <a:gd name="T31" fmla="*/ 71 h 92"/>
                <a:gd name="T32" fmla="*/ 16 w 61"/>
                <a:gd name="T33" fmla="*/ 61 h 92"/>
                <a:gd name="T34" fmla="*/ 23 w 61"/>
                <a:gd name="T35" fmla="*/ 61 h 92"/>
                <a:gd name="T36" fmla="*/ 43 w 61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92">
                  <a:moveTo>
                    <a:pt x="43" y="92"/>
                  </a:moveTo>
                  <a:cubicBezTo>
                    <a:pt x="61" y="92"/>
                    <a:pt x="61" y="92"/>
                    <a:pt x="61" y="9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9" y="59"/>
                    <a:pt x="37" y="57"/>
                    <a:pt x="35" y="5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7" y="54"/>
                    <a:pt x="39" y="52"/>
                    <a:pt x="41" y="50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47"/>
                    <a:pt x="17" y="43"/>
                    <a:pt x="17" y="3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9"/>
                    <a:pt x="16" y="65"/>
                    <a:pt x="16" y="61"/>
                  </a:cubicBezTo>
                  <a:cubicBezTo>
                    <a:pt x="23" y="61"/>
                    <a:pt x="23" y="61"/>
                    <a:pt x="23" y="61"/>
                  </a:cubicBezTo>
                  <a:lnTo>
                    <a:pt x="43" y="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DF4C6D6-EC27-4034-9681-55DE3C480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237" y="4903519"/>
              <a:ext cx="107505" cy="121496"/>
            </a:xfrm>
            <a:custGeom>
              <a:avLst/>
              <a:gdLst>
                <a:gd name="T0" fmla="*/ 61 w 61"/>
                <a:gd name="T1" fmla="*/ 23 h 69"/>
                <a:gd name="T2" fmla="*/ 54 w 61"/>
                <a:gd name="T3" fmla="*/ 6 h 69"/>
                <a:gd name="T4" fmla="*/ 31 w 61"/>
                <a:gd name="T5" fmla="*/ 0 h 69"/>
                <a:gd name="T6" fmla="*/ 7 w 61"/>
                <a:gd name="T7" fmla="*/ 8 h 69"/>
                <a:gd name="T8" fmla="*/ 0 w 61"/>
                <a:gd name="T9" fmla="*/ 34 h 69"/>
                <a:gd name="T10" fmla="*/ 7 w 61"/>
                <a:gd name="T11" fmla="*/ 61 h 69"/>
                <a:gd name="T12" fmla="*/ 32 w 61"/>
                <a:gd name="T13" fmla="*/ 69 h 69"/>
                <a:gd name="T14" fmla="*/ 59 w 61"/>
                <a:gd name="T15" fmla="*/ 64 h 69"/>
                <a:gd name="T16" fmla="*/ 58 w 61"/>
                <a:gd name="T17" fmla="*/ 54 h 69"/>
                <a:gd name="T18" fmla="*/ 34 w 61"/>
                <a:gd name="T19" fmla="*/ 55 h 69"/>
                <a:gd name="T20" fmla="*/ 22 w 61"/>
                <a:gd name="T21" fmla="*/ 53 h 69"/>
                <a:gd name="T22" fmla="*/ 17 w 61"/>
                <a:gd name="T23" fmla="*/ 41 h 69"/>
                <a:gd name="T24" fmla="*/ 44 w 61"/>
                <a:gd name="T25" fmla="*/ 41 h 69"/>
                <a:gd name="T26" fmla="*/ 61 w 61"/>
                <a:gd name="T27" fmla="*/ 23 h 69"/>
                <a:gd name="T28" fmla="*/ 45 w 61"/>
                <a:gd name="T29" fmla="*/ 22 h 69"/>
                <a:gd name="T30" fmla="*/ 39 w 61"/>
                <a:gd name="T31" fmla="*/ 30 h 69"/>
                <a:gd name="T32" fmla="*/ 17 w 61"/>
                <a:gd name="T33" fmla="*/ 30 h 69"/>
                <a:gd name="T34" fmla="*/ 20 w 61"/>
                <a:gd name="T35" fmla="*/ 16 h 69"/>
                <a:gd name="T36" fmla="*/ 32 w 61"/>
                <a:gd name="T37" fmla="*/ 13 h 69"/>
                <a:gd name="T38" fmla="*/ 42 w 61"/>
                <a:gd name="T39" fmla="*/ 15 h 69"/>
                <a:gd name="T40" fmla="*/ 45 w 61"/>
                <a:gd name="T4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9">
                  <a:moveTo>
                    <a:pt x="61" y="23"/>
                  </a:moveTo>
                  <a:cubicBezTo>
                    <a:pt x="61" y="15"/>
                    <a:pt x="59" y="9"/>
                    <a:pt x="54" y="6"/>
                  </a:cubicBezTo>
                  <a:cubicBezTo>
                    <a:pt x="49" y="2"/>
                    <a:pt x="42" y="0"/>
                    <a:pt x="31" y="0"/>
                  </a:cubicBezTo>
                  <a:cubicBezTo>
                    <a:pt x="20" y="0"/>
                    <a:pt x="12" y="3"/>
                    <a:pt x="7" y="8"/>
                  </a:cubicBezTo>
                  <a:cubicBezTo>
                    <a:pt x="2" y="13"/>
                    <a:pt x="0" y="22"/>
                    <a:pt x="0" y="34"/>
                  </a:cubicBezTo>
                  <a:cubicBezTo>
                    <a:pt x="0" y="47"/>
                    <a:pt x="2" y="55"/>
                    <a:pt x="7" y="61"/>
                  </a:cubicBezTo>
                  <a:cubicBezTo>
                    <a:pt x="12" y="66"/>
                    <a:pt x="21" y="69"/>
                    <a:pt x="32" y="69"/>
                  </a:cubicBezTo>
                  <a:cubicBezTo>
                    <a:pt x="44" y="69"/>
                    <a:pt x="53" y="67"/>
                    <a:pt x="59" y="6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49" y="55"/>
                    <a:pt x="41" y="55"/>
                    <a:pt x="34" y="55"/>
                  </a:cubicBezTo>
                  <a:cubicBezTo>
                    <a:pt x="29" y="55"/>
                    <a:pt x="24" y="54"/>
                    <a:pt x="22" y="53"/>
                  </a:cubicBezTo>
                  <a:cubicBezTo>
                    <a:pt x="19" y="51"/>
                    <a:pt x="18" y="47"/>
                    <a:pt x="17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5" y="41"/>
                    <a:pt x="61" y="35"/>
                    <a:pt x="61" y="23"/>
                  </a:cubicBezTo>
                  <a:moveTo>
                    <a:pt x="45" y="22"/>
                  </a:moveTo>
                  <a:cubicBezTo>
                    <a:pt x="45" y="27"/>
                    <a:pt x="43" y="30"/>
                    <a:pt x="39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3"/>
                    <a:pt x="18" y="19"/>
                    <a:pt x="20" y="16"/>
                  </a:cubicBezTo>
                  <a:cubicBezTo>
                    <a:pt x="22" y="14"/>
                    <a:pt x="26" y="13"/>
                    <a:pt x="32" y="13"/>
                  </a:cubicBezTo>
                  <a:cubicBezTo>
                    <a:pt x="37" y="13"/>
                    <a:pt x="40" y="13"/>
                    <a:pt x="42" y="15"/>
                  </a:cubicBezTo>
                  <a:cubicBezTo>
                    <a:pt x="44" y="16"/>
                    <a:pt x="45" y="19"/>
                    <a:pt x="45" y="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E7F0B41-D5EC-4E81-830B-02F126002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03" y="4687773"/>
              <a:ext cx="219428" cy="204701"/>
            </a:xfrm>
            <a:custGeom>
              <a:avLst/>
              <a:gdLst>
                <a:gd name="T0" fmla="*/ 65 w 125"/>
                <a:gd name="T1" fmla="*/ 1 h 116"/>
                <a:gd name="T2" fmla="*/ 0 w 125"/>
                <a:gd name="T3" fmla="*/ 44 h 116"/>
                <a:gd name="T4" fmla="*/ 13 w 125"/>
                <a:gd name="T5" fmla="*/ 76 h 116"/>
                <a:gd name="T6" fmla="*/ 39 w 125"/>
                <a:gd name="T7" fmla="*/ 91 h 116"/>
                <a:gd name="T8" fmla="*/ 39 w 125"/>
                <a:gd name="T9" fmla="*/ 91 h 116"/>
                <a:gd name="T10" fmla="*/ 39 w 125"/>
                <a:gd name="T11" fmla="*/ 92 h 116"/>
                <a:gd name="T12" fmla="*/ 39 w 125"/>
                <a:gd name="T13" fmla="*/ 92 h 116"/>
                <a:gd name="T14" fmla="*/ 21 w 125"/>
                <a:gd name="T15" fmla="*/ 116 h 116"/>
                <a:gd name="T16" fmla="*/ 30 w 125"/>
                <a:gd name="T17" fmla="*/ 116 h 116"/>
                <a:gd name="T18" fmla="*/ 66 w 125"/>
                <a:gd name="T19" fmla="*/ 95 h 116"/>
                <a:gd name="T20" fmla="*/ 124 w 125"/>
                <a:gd name="T21" fmla="*/ 49 h 116"/>
                <a:gd name="T22" fmla="*/ 65 w 125"/>
                <a:gd name="T23" fmla="*/ 1 h 116"/>
                <a:gd name="T24" fmla="*/ 82 w 125"/>
                <a:gd name="T25" fmla="*/ 77 h 116"/>
                <a:gd name="T26" fmla="*/ 52 w 125"/>
                <a:gd name="T27" fmla="*/ 85 h 116"/>
                <a:gd name="T28" fmla="*/ 70 w 125"/>
                <a:gd name="T29" fmla="*/ 56 h 116"/>
                <a:gd name="T30" fmla="*/ 68 w 125"/>
                <a:gd name="T31" fmla="*/ 56 h 116"/>
                <a:gd name="T32" fmla="*/ 41 w 125"/>
                <a:gd name="T33" fmla="*/ 83 h 116"/>
                <a:gd name="T34" fmla="*/ 32 w 125"/>
                <a:gd name="T35" fmla="*/ 78 h 116"/>
                <a:gd name="T36" fmla="*/ 35 w 125"/>
                <a:gd name="T37" fmla="*/ 29 h 116"/>
                <a:gd name="T38" fmla="*/ 75 w 125"/>
                <a:gd name="T39" fmla="*/ 19 h 116"/>
                <a:gd name="T40" fmla="*/ 99 w 125"/>
                <a:gd name="T41" fmla="*/ 16 h 116"/>
                <a:gd name="T42" fmla="*/ 82 w 125"/>
                <a:gd name="T43" fmla="*/ 7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16">
                  <a:moveTo>
                    <a:pt x="65" y="1"/>
                  </a:moveTo>
                  <a:cubicBezTo>
                    <a:pt x="30" y="0"/>
                    <a:pt x="1" y="19"/>
                    <a:pt x="0" y="44"/>
                  </a:cubicBezTo>
                  <a:cubicBezTo>
                    <a:pt x="0" y="56"/>
                    <a:pt x="3" y="67"/>
                    <a:pt x="13" y="76"/>
                  </a:cubicBezTo>
                  <a:cubicBezTo>
                    <a:pt x="26" y="89"/>
                    <a:pt x="39" y="91"/>
                    <a:pt x="39" y="91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8" y="93"/>
                    <a:pt x="21" y="116"/>
                    <a:pt x="21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9" y="109"/>
                    <a:pt x="60" y="95"/>
                    <a:pt x="66" y="95"/>
                  </a:cubicBezTo>
                  <a:cubicBezTo>
                    <a:pt x="104" y="94"/>
                    <a:pt x="124" y="70"/>
                    <a:pt x="124" y="49"/>
                  </a:cubicBezTo>
                  <a:cubicBezTo>
                    <a:pt x="125" y="24"/>
                    <a:pt x="100" y="3"/>
                    <a:pt x="65" y="1"/>
                  </a:cubicBezTo>
                  <a:close/>
                  <a:moveTo>
                    <a:pt x="82" y="77"/>
                  </a:moveTo>
                  <a:cubicBezTo>
                    <a:pt x="74" y="83"/>
                    <a:pt x="62" y="86"/>
                    <a:pt x="52" y="85"/>
                  </a:cubicBezTo>
                  <a:cubicBezTo>
                    <a:pt x="60" y="71"/>
                    <a:pt x="70" y="56"/>
                    <a:pt x="70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5" y="59"/>
                    <a:pt x="52" y="69"/>
                    <a:pt x="41" y="83"/>
                  </a:cubicBezTo>
                  <a:cubicBezTo>
                    <a:pt x="37" y="82"/>
                    <a:pt x="34" y="80"/>
                    <a:pt x="32" y="78"/>
                  </a:cubicBezTo>
                  <a:cubicBezTo>
                    <a:pt x="17" y="65"/>
                    <a:pt x="20" y="41"/>
                    <a:pt x="35" y="29"/>
                  </a:cubicBezTo>
                  <a:cubicBezTo>
                    <a:pt x="47" y="19"/>
                    <a:pt x="62" y="19"/>
                    <a:pt x="75" y="19"/>
                  </a:cubicBezTo>
                  <a:cubicBezTo>
                    <a:pt x="89" y="19"/>
                    <a:pt x="99" y="16"/>
                    <a:pt x="99" y="16"/>
                  </a:cubicBezTo>
                  <a:cubicBezTo>
                    <a:pt x="99" y="16"/>
                    <a:pt x="108" y="56"/>
                    <a:pt x="82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</p:grpSp>
      <p:pic>
        <p:nvPicPr>
          <p:cNvPr id="11" name="Picture 2" descr="C:\Essi yleiset\LUKE töitä\Powerpoint-pohjat\Esityspohja 2019\c_natural_resources_white.png">
            <a:extLst>
              <a:ext uri="{FF2B5EF4-FFF2-40B4-BE49-F238E27FC236}">
                <a16:creationId xmlns:a16="http://schemas.microsoft.com/office/drawing/2014/main" id="{13ADF2A8-C9C7-4E0E-B645-E1226211D0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4266" y="6536788"/>
            <a:ext cx="2959689" cy="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595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lehti vihreä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74" y="1478280"/>
            <a:ext cx="4022225" cy="385572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endParaRPr lang="fi-FI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47C22F-6AB5-4A0A-B93B-D7CDA22C5D46}"/>
              </a:ext>
            </a:extLst>
          </p:cNvPr>
          <p:cNvGrpSpPr/>
          <p:nvPr userDrawn="1"/>
        </p:nvGrpSpPr>
        <p:grpSpPr>
          <a:xfrm>
            <a:off x="458662" y="6221676"/>
            <a:ext cx="665647" cy="449656"/>
            <a:chOff x="343996" y="4687773"/>
            <a:chExt cx="499235" cy="33724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6972269-75BE-413F-9EC1-28EF0F25D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6" y="4859339"/>
              <a:ext cx="100142" cy="162730"/>
            </a:xfrm>
            <a:custGeom>
              <a:avLst/>
              <a:gdLst>
                <a:gd name="T0" fmla="*/ 0 w 57"/>
                <a:gd name="T1" fmla="*/ 0 h 92"/>
                <a:gd name="T2" fmla="*/ 0 w 57"/>
                <a:gd name="T3" fmla="*/ 73 h 92"/>
                <a:gd name="T4" fmla="*/ 21 w 57"/>
                <a:gd name="T5" fmla="*/ 92 h 92"/>
                <a:gd name="T6" fmla="*/ 57 w 57"/>
                <a:gd name="T7" fmla="*/ 91 h 92"/>
                <a:gd name="T8" fmla="*/ 56 w 57"/>
                <a:gd name="T9" fmla="*/ 78 h 92"/>
                <a:gd name="T10" fmla="*/ 24 w 57"/>
                <a:gd name="T11" fmla="*/ 78 h 92"/>
                <a:gd name="T12" fmla="*/ 18 w 57"/>
                <a:gd name="T13" fmla="*/ 76 h 92"/>
                <a:gd name="T14" fmla="*/ 17 w 57"/>
                <a:gd name="T15" fmla="*/ 71 h 92"/>
                <a:gd name="T16" fmla="*/ 17 w 57"/>
                <a:gd name="T17" fmla="*/ 0 h 92"/>
                <a:gd name="T18" fmla="*/ 0 w 57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92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86"/>
                    <a:pt x="7" y="92"/>
                    <a:pt x="21" y="92"/>
                  </a:cubicBezTo>
                  <a:cubicBezTo>
                    <a:pt x="36" y="92"/>
                    <a:pt x="48" y="92"/>
                    <a:pt x="57" y="91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2" y="78"/>
                    <a:pt x="19" y="78"/>
                    <a:pt x="18" y="76"/>
                  </a:cubicBezTo>
                  <a:cubicBezTo>
                    <a:pt x="17" y="75"/>
                    <a:pt x="17" y="73"/>
                    <a:pt x="17" y="71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8AB8213-F81F-4556-AEB9-67B1454E2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501" y="4906465"/>
              <a:ext cx="105296" cy="118550"/>
            </a:xfrm>
            <a:custGeom>
              <a:avLst/>
              <a:gdLst>
                <a:gd name="T0" fmla="*/ 44 w 60"/>
                <a:gd name="T1" fmla="*/ 0 h 67"/>
                <a:gd name="T2" fmla="*/ 44 w 60"/>
                <a:gd name="T3" fmla="*/ 46 h 67"/>
                <a:gd name="T4" fmla="*/ 25 w 60"/>
                <a:gd name="T5" fmla="*/ 53 h 67"/>
                <a:gd name="T6" fmla="*/ 18 w 60"/>
                <a:gd name="T7" fmla="*/ 51 h 67"/>
                <a:gd name="T8" fmla="*/ 17 w 60"/>
                <a:gd name="T9" fmla="*/ 44 h 67"/>
                <a:gd name="T10" fmla="*/ 17 w 60"/>
                <a:gd name="T11" fmla="*/ 0 h 67"/>
                <a:gd name="T12" fmla="*/ 0 w 60"/>
                <a:gd name="T13" fmla="*/ 0 h 67"/>
                <a:gd name="T14" fmla="*/ 0 w 60"/>
                <a:gd name="T15" fmla="*/ 49 h 67"/>
                <a:gd name="T16" fmla="*/ 18 w 60"/>
                <a:gd name="T17" fmla="*/ 67 h 67"/>
                <a:gd name="T18" fmla="*/ 46 w 60"/>
                <a:gd name="T19" fmla="*/ 56 h 67"/>
                <a:gd name="T20" fmla="*/ 47 w 60"/>
                <a:gd name="T21" fmla="*/ 65 h 67"/>
                <a:gd name="T22" fmla="*/ 60 w 60"/>
                <a:gd name="T23" fmla="*/ 65 h 67"/>
                <a:gd name="T24" fmla="*/ 60 w 60"/>
                <a:gd name="T25" fmla="*/ 0 h 67"/>
                <a:gd name="T26" fmla="*/ 44 w 60"/>
                <a:gd name="T2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7">
                  <a:moveTo>
                    <a:pt x="44" y="0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35" y="51"/>
                    <a:pt x="29" y="53"/>
                    <a:pt x="25" y="53"/>
                  </a:cubicBezTo>
                  <a:cubicBezTo>
                    <a:pt x="21" y="53"/>
                    <a:pt x="19" y="52"/>
                    <a:pt x="18" y="51"/>
                  </a:cubicBezTo>
                  <a:cubicBezTo>
                    <a:pt x="17" y="50"/>
                    <a:pt x="16" y="47"/>
                    <a:pt x="17" y="4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1"/>
                    <a:pt x="6" y="67"/>
                    <a:pt x="18" y="67"/>
                  </a:cubicBezTo>
                  <a:cubicBezTo>
                    <a:pt x="27" y="67"/>
                    <a:pt x="36" y="63"/>
                    <a:pt x="46" y="56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F16BA0D-C9A8-4138-9197-82769A137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50" y="4859339"/>
              <a:ext cx="106769" cy="162730"/>
            </a:xfrm>
            <a:custGeom>
              <a:avLst/>
              <a:gdLst>
                <a:gd name="T0" fmla="*/ 43 w 61"/>
                <a:gd name="T1" fmla="*/ 92 h 92"/>
                <a:gd name="T2" fmla="*/ 61 w 61"/>
                <a:gd name="T3" fmla="*/ 92 h 92"/>
                <a:gd name="T4" fmla="*/ 41 w 61"/>
                <a:gd name="T5" fmla="*/ 62 h 92"/>
                <a:gd name="T6" fmla="*/ 35 w 61"/>
                <a:gd name="T7" fmla="*/ 56 h 92"/>
                <a:gd name="T8" fmla="*/ 35 w 61"/>
                <a:gd name="T9" fmla="*/ 55 h 92"/>
                <a:gd name="T10" fmla="*/ 41 w 61"/>
                <a:gd name="T11" fmla="*/ 50 h 92"/>
                <a:gd name="T12" fmla="*/ 59 w 61"/>
                <a:gd name="T13" fmla="*/ 27 h 92"/>
                <a:gd name="T14" fmla="*/ 41 w 61"/>
                <a:gd name="T15" fmla="*/ 27 h 92"/>
                <a:gd name="T16" fmla="*/ 23 w 61"/>
                <a:gd name="T17" fmla="*/ 50 h 92"/>
                <a:gd name="T18" fmla="*/ 16 w 61"/>
                <a:gd name="T19" fmla="*/ 50 h 92"/>
                <a:gd name="T20" fmla="*/ 17 w 61"/>
                <a:gd name="T21" fmla="*/ 39 h 92"/>
                <a:gd name="T22" fmla="*/ 17 w 61"/>
                <a:gd name="T23" fmla="*/ 0 h 92"/>
                <a:gd name="T24" fmla="*/ 0 w 61"/>
                <a:gd name="T25" fmla="*/ 0 h 92"/>
                <a:gd name="T26" fmla="*/ 0 w 61"/>
                <a:gd name="T27" fmla="*/ 92 h 92"/>
                <a:gd name="T28" fmla="*/ 16 w 61"/>
                <a:gd name="T29" fmla="*/ 92 h 92"/>
                <a:gd name="T30" fmla="*/ 16 w 61"/>
                <a:gd name="T31" fmla="*/ 71 h 92"/>
                <a:gd name="T32" fmla="*/ 16 w 61"/>
                <a:gd name="T33" fmla="*/ 61 h 92"/>
                <a:gd name="T34" fmla="*/ 23 w 61"/>
                <a:gd name="T35" fmla="*/ 61 h 92"/>
                <a:gd name="T36" fmla="*/ 43 w 61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92">
                  <a:moveTo>
                    <a:pt x="43" y="92"/>
                  </a:moveTo>
                  <a:cubicBezTo>
                    <a:pt x="61" y="92"/>
                    <a:pt x="61" y="92"/>
                    <a:pt x="61" y="9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9" y="59"/>
                    <a:pt x="37" y="57"/>
                    <a:pt x="35" y="5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7" y="54"/>
                    <a:pt x="39" y="52"/>
                    <a:pt x="41" y="50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47"/>
                    <a:pt x="17" y="43"/>
                    <a:pt x="17" y="3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9"/>
                    <a:pt x="16" y="65"/>
                    <a:pt x="16" y="61"/>
                  </a:cubicBezTo>
                  <a:cubicBezTo>
                    <a:pt x="23" y="61"/>
                    <a:pt x="23" y="61"/>
                    <a:pt x="23" y="61"/>
                  </a:cubicBezTo>
                  <a:lnTo>
                    <a:pt x="43" y="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8A7049E-7DD4-4C4B-BB8D-9652035A0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237" y="4903519"/>
              <a:ext cx="107505" cy="121496"/>
            </a:xfrm>
            <a:custGeom>
              <a:avLst/>
              <a:gdLst>
                <a:gd name="T0" fmla="*/ 61 w 61"/>
                <a:gd name="T1" fmla="*/ 23 h 69"/>
                <a:gd name="T2" fmla="*/ 54 w 61"/>
                <a:gd name="T3" fmla="*/ 6 h 69"/>
                <a:gd name="T4" fmla="*/ 31 w 61"/>
                <a:gd name="T5" fmla="*/ 0 h 69"/>
                <a:gd name="T6" fmla="*/ 7 w 61"/>
                <a:gd name="T7" fmla="*/ 8 h 69"/>
                <a:gd name="T8" fmla="*/ 0 w 61"/>
                <a:gd name="T9" fmla="*/ 34 h 69"/>
                <a:gd name="T10" fmla="*/ 7 w 61"/>
                <a:gd name="T11" fmla="*/ 61 h 69"/>
                <a:gd name="T12" fmla="*/ 32 w 61"/>
                <a:gd name="T13" fmla="*/ 69 h 69"/>
                <a:gd name="T14" fmla="*/ 59 w 61"/>
                <a:gd name="T15" fmla="*/ 64 h 69"/>
                <a:gd name="T16" fmla="*/ 58 w 61"/>
                <a:gd name="T17" fmla="*/ 54 h 69"/>
                <a:gd name="T18" fmla="*/ 34 w 61"/>
                <a:gd name="T19" fmla="*/ 55 h 69"/>
                <a:gd name="T20" fmla="*/ 22 w 61"/>
                <a:gd name="T21" fmla="*/ 53 h 69"/>
                <a:gd name="T22" fmla="*/ 17 w 61"/>
                <a:gd name="T23" fmla="*/ 41 h 69"/>
                <a:gd name="T24" fmla="*/ 44 w 61"/>
                <a:gd name="T25" fmla="*/ 41 h 69"/>
                <a:gd name="T26" fmla="*/ 61 w 61"/>
                <a:gd name="T27" fmla="*/ 23 h 69"/>
                <a:gd name="T28" fmla="*/ 45 w 61"/>
                <a:gd name="T29" fmla="*/ 22 h 69"/>
                <a:gd name="T30" fmla="*/ 39 w 61"/>
                <a:gd name="T31" fmla="*/ 30 h 69"/>
                <a:gd name="T32" fmla="*/ 17 w 61"/>
                <a:gd name="T33" fmla="*/ 30 h 69"/>
                <a:gd name="T34" fmla="*/ 20 w 61"/>
                <a:gd name="T35" fmla="*/ 16 h 69"/>
                <a:gd name="T36" fmla="*/ 32 w 61"/>
                <a:gd name="T37" fmla="*/ 13 h 69"/>
                <a:gd name="T38" fmla="*/ 42 w 61"/>
                <a:gd name="T39" fmla="*/ 15 h 69"/>
                <a:gd name="T40" fmla="*/ 45 w 61"/>
                <a:gd name="T4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9">
                  <a:moveTo>
                    <a:pt x="61" y="23"/>
                  </a:moveTo>
                  <a:cubicBezTo>
                    <a:pt x="61" y="15"/>
                    <a:pt x="59" y="9"/>
                    <a:pt x="54" y="6"/>
                  </a:cubicBezTo>
                  <a:cubicBezTo>
                    <a:pt x="49" y="2"/>
                    <a:pt x="42" y="0"/>
                    <a:pt x="31" y="0"/>
                  </a:cubicBezTo>
                  <a:cubicBezTo>
                    <a:pt x="20" y="0"/>
                    <a:pt x="12" y="3"/>
                    <a:pt x="7" y="8"/>
                  </a:cubicBezTo>
                  <a:cubicBezTo>
                    <a:pt x="2" y="13"/>
                    <a:pt x="0" y="22"/>
                    <a:pt x="0" y="34"/>
                  </a:cubicBezTo>
                  <a:cubicBezTo>
                    <a:pt x="0" y="47"/>
                    <a:pt x="2" y="55"/>
                    <a:pt x="7" y="61"/>
                  </a:cubicBezTo>
                  <a:cubicBezTo>
                    <a:pt x="12" y="66"/>
                    <a:pt x="21" y="69"/>
                    <a:pt x="32" y="69"/>
                  </a:cubicBezTo>
                  <a:cubicBezTo>
                    <a:pt x="44" y="69"/>
                    <a:pt x="53" y="67"/>
                    <a:pt x="59" y="6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49" y="55"/>
                    <a:pt x="41" y="55"/>
                    <a:pt x="34" y="55"/>
                  </a:cubicBezTo>
                  <a:cubicBezTo>
                    <a:pt x="29" y="55"/>
                    <a:pt x="24" y="54"/>
                    <a:pt x="22" y="53"/>
                  </a:cubicBezTo>
                  <a:cubicBezTo>
                    <a:pt x="19" y="51"/>
                    <a:pt x="18" y="47"/>
                    <a:pt x="17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5" y="41"/>
                    <a:pt x="61" y="35"/>
                    <a:pt x="61" y="23"/>
                  </a:cubicBezTo>
                  <a:moveTo>
                    <a:pt x="45" y="22"/>
                  </a:moveTo>
                  <a:cubicBezTo>
                    <a:pt x="45" y="27"/>
                    <a:pt x="43" y="30"/>
                    <a:pt x="39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3"/>
                    <a:pt x="18" y="19"/>
                    <a:pt x="20" y="16"/>
                  </a:cubicBezTo>
                  <a:cubicBezTo>
                    <a:pt x="22" y="14"/>
                    <a:pt x="26" y="13"/>
                    <a:pt x="32" y="13"/>
                  </a:cubicBezTo>
                  <a:cubicBezTo>
                    <a:pt x="37" y="13"/>
                    <a:pt x="40" y="13"/>
                    <a:pt x="42" y="15"/>
                  </a:cubicBezTo>
                  <a:cubicBezTo>
                    <a:pt x="44" y="16"/>
                    <a:pt x="45" y="19"/>
                    <a:pt x="45" y="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77A55D1-2A89-4323-B31C-B38117514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03" y="4687773"/>
              <a:ext cx="219428" cy="204701"/>
            </a:xfrm>
            <a:custGeom>
              <a:avLst/>
              <a:gdLst>
                <a:gd name="T0" fmla="*/ 65 w 125"/>
                <a:gd name="T1" fmla="*/ 1 h 116"/>
                <a:gd name="T2" fmla="*/ 0 w 125"/>
                <a:gd name="T3" fmla="*/ 44 h 116"/>
                <a:gd name="T4" fmla="*/ 13 w 125"/>
                <a:gd name="T5" fmla="*/ 76 h 116"/>
                <a:gd name="T6" fmla="*/ 39 w 125"/>
                <a:gd name="T7" fmla="*/ 91 h 116"/>
                <a:gd name="T8" fmla="*/ 39 w 125"/>
                <a:gd name="T9" fmla="*/ 91 h 116"/>
                <a:gd name="T10" fmla="*/ 39 w 125"/>
                <a:gd name="T11" fmla="*/ 92 h 116"/>
                <a:gd name="T12" fmla="*/ 39 w 125"/>
                <a:gd name="T13" fmla="*/ 92 h 116"/>
                <a:gd name="T14" fmla="*/ 21 w 125"/>
                <a:gd name="T15" fmla="*/ 116 h 116"/>
                <a:gd name="T16" fmla="*/ 30 w 125"/>
                <a:gd name="T17" fmla="*/ 116 h 116"/>
                <a:gd name="T18" fmla="*/ 66 w 125"/>
                <a:gd name="T19" fmla="*/ 95 h 116"/>
                <a:gd name="T20" fmla="*/ 124 w 125"/>
                <a:gd name="T21" fmla="*/ 49 h 116"/>
                <a:gd name="T22" fmla="*/ 65 w 125"/>
                <a:gd name="T23" fmla="*/ 1 h 116"/>
                <a:gd name="T24" fmla="*/ 82 w 125"/>
                <a:gd name="T25" fmla="*/ 77 h 116"/>
                <a:gd name="T26" fmla="*/ 52 w 125"/>
                <a:gd name="T27" fmla="*/ 85 h 116"/>
                <a:gd name="T28" fmla="*/ 70 w 125"/>
                <a:gd name="T29" fmla="*/ 56 h 116"/>
                <a:gd name="T30" fmla="*/ 68 w 125"/>
                <a:gd name="T31" fmla="*/ 56 h 116"/>
                <a:gd name="T32" fmla="*/ 41 w 125"/>
                <a:gd name="T33" fmla="*/ 83 h 116"/>
                <a:gd name="T34" fmla="*/ 32 w 125"/>
                <a:gd name="T35" fmla="*/ 78 h 116"/>
                <a:gd name="T36" fmla="*/ 35 w 125"/>
                <a:gd name="T37" fmla="*/ 29 h 116"/>
                <a:gd name="T38" fmla="*/ 75 w 125"/>
                <a:gd name="T39" fmla="*/ 19 h 116"/>
                <a:gd name="T40" fmla="*/ 99 w 125"/>
                <a:gd name="T41" fmla="*/ 16 h 116"/>
                <a:gd name="T42" fmla="*/ 82 w 125"/>
                <a:gd name="T43" fmla="*/ 7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16">
                  <a:moveTo>
                    <a:pt x="65" y="1"/>
                  </a:moveTo>
                  <a:cubicBezTo>
                    <a:pt x="30" y="0"/>
                    <a:pt x="1" y="19"/>
                    <a:pt x="0" y="44"/>
                  </a:cubicBezTo>
                  <a:cubicBezTo>
                    <a:pt x="0" y="56"/>
                    <a:pt x="3" y="67"/>
                    <a:pt x="13" y="76"/>
                  </a:cubicBezTo>
                  <a:cubicBezTo>
                    <a:pt x="26" y="89"/>
                    <a:pt x="39" y="91"/>
                    <a:pt x="39" y="91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8" y="93"/>
                    <a:pt x="21" y="116"/>
                    <a:pt x="21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9" y="109"/>
                    <a:pt x="60" y="95"/>
                    <a:pt x="66" y="95"/>
                  </a:cubicBezTo>
                  <a:cubicBezTo>
                    <a:pt x="104" y="94"/>
                    <a:pt x="124" y="70"/>
                    <a:pt x="124" y="49"/>
                  </a:cubicBezTo>
                  <a:cubicBezTo>
                    <a:pt x="125" y="24"/>
                    <a:pt x="100" y="3"/>
                    <a:pt x="65" y="1"/>
                  </a:cubicBezTo>
                  <a:close/>
                  <a:moveTo>
                    <a:pt x="82" y="77"/>
                  </a:moveTo>
                  <a:cubicBezTo>
                    <a:pt x="74" y="83"/>
                    <a:pt x="62" y="86"/>
                    <a:pt x="52" y="85"/>
                  </a:cubicBezTo>
                  <a:cubicBezTo>
                    <a:pt x="60" y="71"/>
                    <a:pt x="70" y="56"/>
                    <a:pt x="70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5" y="59"/>
                    <a:pt x="52" y="69"/>
                    <a:pt x="41" y="83"/>
                  </a:cubicBezTo>
                  <a:cubicBezTo>
                    <a:pt x="37" y="82"/>
                    <a:pt x="34" y="80"/>
                    <a:pt x="32" y="78"/>
                  </a:cubicBezTo>
                  <a:cubicBezTo>
                    <a:pt x="17" y="65"/>
                    <a:pt x="20" y="41"/>
                    <a:pt x="35" y="29"/>
                  </a:cubicBezTo>
                  <a:cubicBezTo>
                    <a:pt x="47" y="19"/>
                    <a:pt x="62" y="19"/>
                    <a:pt x="75" y="19"/>
                  </a:cubicBezTo>
                  <a:cubicBezTo>
                    <a:pt x="89" y="19"/>
                    <a:pt x="99" y="16"/>
                    <a:pt x="99" y="16"/>
                  </a:cubicBezTo>
                  <a:cubicBezTo>
                    <a:pt x="99" y="16"/>
                    <a:pt x="108" y="56"/>
                    <a:pt x="82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</p:grpSp>
      <p:pic>
        <p:nvPicPr>
          <p:cNvPr id="11" name="Picture 2" descr="C:\Essi yleiset\LUKE töitä\Powerpoint-pohjat\Esityspohja 2019\c_natural_resources_white.png">
            <a:extLst>
              <a:ext uri="{FF2B5EF4-FFF2-40B4-BE49-F238E27FC236}">
                <a16:creationId xmlns:a16="http://schemas.microsoft.com/office/drawing/2014/main" id="{CC96AEF2-3E63-4D74-A9CE-DA0CB693B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4266" y="6536788"/>
            <a:ext cx="2959689" cy="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44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64" y="2127632"/>
            <a:ext cx="4022225" cy="2903494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64" y="5342242"/>
            <a:ext cx="4022225" cy="74371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64D03E03-5D96-FFD3-05AC-1E18D23D43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6936" y="-11287"/>
            <a:ext cx="6455589" cy="6875989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54FDB8-D830-AE45-7184-29EDFF626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273" y="570392"/>
            <a:ext cx="1467562" cy="12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4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älilehti vihreä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74" y="1478280"/>
            <a:ext cx="4022225" cy="385572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endParaRPr lang="fi-FI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8A59F-F273-4E9F-8C1E-9248BCA83CAD}"/>
              </a:ext>
            </a:extLst>
          </p:cNvPr>
          <p:cNvGrpSpPr/>
          <p:nvPr userDrawn="1"/>
        </p:nvGrpSpPr>
        <p:grpSpPr>
          <a:xfrm>
            <a:off x="458662" y="6221676"/>
            <a:ext cx="665647" cy="449656"/>
            <a:chOff x="343996" y="4687773"/>
            <a:chExt cx="499235" cy="33724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3581C7F-2B0B-4A94-9011-30AEC1D76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96" y="4859339"/>
              <a:ext cx="100142" cy="162730"/>
            </a:xfrm>
            <a:custGeom>
              <a:avLst/>
              <a:gdLst>
                <a:gd name="T0" fmla="*/ 0 w 57"/>
                <a:gd name="T1" fmla="*/ 0 h 92"/>
                <a:gd name="T2" fmla="*/ 0 w 57"/>
                <a:gd name="T3" fmla="*/ 73 h 92"/>
                <a:gd name="T4" fmla="*/ 21 w 57"/>
                <a:gd name="T5" fmla="*/ 92 h 92"/>
                <a:gd name="T6" fmla="*/ 57 w 57"/>
                <a:gd name="T7" fmla="*/ 91 h 92"/>
                <a:gd name="T8" fmla="*/ 56 w 57"/>
                <a:gd name="T9" fmla="*/ 78 h 92"/>
                <a:gd name="T10" fmla="*/ 24 w 57"/>
                <a:gd name="T11" fmla="*/ 78 h 92"/>
                <a:gd name="T12" fmla="*/ 18 w 57"/>
                <a:gd name="T13" fmla="*/ 76 h 92"/>
                <a:gd name="T14" fmla="*/ 17 w 57"/>
                <a:gd name="T15" fmla="*/ 71 h 92"/>
                <a:gd name="T16" fmla="*/ 17 w 57"/>
                <a:gd name="T17" fmla="*/ 0 h 92"/>
                <a:gd name="T18" fmla="*/ 0 w 57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92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86"/>
                    <a:pt x="7" y="92"/>
                    <a:pt x="21" y="92"/>
                  </a:cubicBezTo>
                  <a:cubicBezTo>
                    <a:pt x="36" y="92"/>
                    <a:pt x="48" y="92"/>
                    <a:pt x="57" y="91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2" y="78"/>
                    <a:pt x="19" y="78"/>
                    <a:pt x="18" y="76"/>
                  </a:cubicBezTo>
                  <a:cubicBezTo>
                    <a:pt x="17" y="75"/>
                    <a:pt x="17" y="73"/>
                    <a:pt x="17" y="71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4219FE6-27E9-40F7-9B4F-2D285FB3A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501" y="4906465"/>
              <a:ext cx="105296" cy="118550"/>
            </a:xfrm>
            <a:custGeom>
              <a:avLst/>
              <a:gdLst>
                <a:gd name="T0" fmla="*/ 44 w 60"/>
                <a:gd name="T1" fmla="*/ 0 h 67"/>
                <a:gd name="T2" fmla="*/ 44 w 60"/>
                <a:gd name="T3" fmla="*/ 46 h 67"/>
                <a:gd name="T4" fmla="*/ 25 w 60"/>
                <a:gd name="T5" fmla="*/ 53 h 67"/>
                <a:gd name="T6" fmla="*/ 18 w 60"/>
                <a:gd name="T7" fmla="*/ 51 h 67"/>
                <a:gd name="T8" fmla="*/ 17 w 60"/>
                <a:gd name="T9" fmla="*/ 44 h 67"/>
                <a:gd name="T10" fmla="*/ 17 w 60"/>
                <a:gd name="T11" fmla="*/ 0 h 67"/>
                <a:gd name="T12" fmla="*/ 0 w 60"/>
                <a:gd name="T13" fmla="*/ 0 h 67"/>
                <a:gd name="T14" fmla="*/ 0 w 60"/>
                <a:gd name="T15" fmla="*/ 49 h 67"/>
                <a:gd name="T16" fmla="*/ 18 w 60"/>
                <a:gd name="T17" fmla="*/ 67 h 67"/>
                <a:gd name="T18" fmla="*/ 46 w 60"/>
                <a:gd name="T19" fmla="*/ 56 h 67"/>
                <a:gd name="T20" fmla="*/ 47 w 60"/>
                <a:gd name="T21" fmla="*/ 65 h 67"/>
                <a:gd name="T22" fmla="*/ 60 w 60"/>
                <a:gd name="T23" fmla="*/ 65 h 67"/>
                <a:gd name="T24" fmla="*/ 60 w 60"/>
                <a:gd name="T25" fmla="*/ 0 h 67"/>
                <a:gd name="T26" fmla="*/ 44 w 60"/>
                <a:gd name="T2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7">
                  <a:moveTo>
                    <a:pt x="44" y="0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35" y="51"/>
                    <a:pt x="29" y="53"/>
                    <a:pt x="25" y="53"/>
                  </a:cubicBezTo>
                  <a:cubicBezTo>
                    <a:pt x="21" y="53"/>
                    <a:pt x="19" y="52"/>
                    <a:pt x="18" y="51"/>
                  </a:cubicBezTo>
                  <a:cubicBezTo>
                    <a:pt x="17" y="50"/>
                    <a:pt x="16" y="47"/>
                    <a:pt x="17" y="4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1"/>
                    <a:pt x="6" y="67"/>
                    <a:pt x="18" y="67"/>
                  </a:cubicBezTo>
                  <a:cubicBezTo>
                    <a:pt x="27" y="67"/>
                    <a:pt x="36" y="63"/>
                    <a:pt x="46" y="56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A4B4DAA-2FA3-435A-A654-2BBB87DA6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50" y="4859339"/>
              <a:ext cx="106769" cy="162730"/>
            </a:xfrm>
            <a:custGeom>
              <a:avLst/>
              <a:gdLst>
                <a:gd name="T0" fmla="*/ 43 w 61"/>
                <a:gd name="T1" fmla="*/ 92 h 92"/>
                <a:gd name="T2" fmla="*/ 61 w 61"/>
                <a:gd name="T3" fmla="*/ 92 h 92"/>
                <a:gd name="T4" fmla="*/ 41 w 61"/>
                <a:gd name="T5" fmla="*/ 62 h 92"/>
                <a:gd name="T6" fmla="*/ 35 w 61"/>
                <a:gd name="T7" fmla="*/ 56 h 92"/>
                <a:gd name="T8" fmla="*/ 35 w 61"/>
                <a:gd name="T9" fmla="*/ 55 h 92"/>
                <a:gd name="T10" fmla="*/ 41 w 61"/>
                <a:gd name="T11" fmla="*/ 50 h 92"/>
                <a:gd name="T12" fmla="*/ 59 w 61"/>
                <a:gd name="T13" fmla="*/ 27 h 92"/>
                <a:gd name="T14" fmla="*/ 41 w 61"/>
                <a:gd name="T15" fmla="*/ 27 h 92"/>
                <a:gd name="T16" fmla="*/ 23 w 61"/>
                <a:gd name="T17" fmla="*/ 50 h 92"/>
                <a:gd name="T18" fmla="*/ 16 w 61"/>
                <a:gd name="T19" fmla="*/ 50 h 92"/>
                <a:gd name="T20" fmla="*/ 17 w 61"/>
                <a:gd name="T21" fmla="*/ 39 h 92"/>
                <a:gd name="T22" fmla="*/ 17 w 61"/>
                <a:gd name="T23" fmla="*/ 0 h 92"/>
                <a:gd name="T24" fmla="*/ 0 w 61"/>
                <a:gd name="T25" fmla="*/ 0 h 92"/>
                <a:gd name="T26" fmla="*/ 0 w 61"/>
                <a:gd name="T27" fmla="*/ 92 h 92"/>
                <a:gd name="T28" fmla="*/ 16 w 61"/>
                <a:gd name="T29" fmla="*/ 92 h 92"/>
                <a:gd name="T30" fmla="*/ 16 w 61"/>
                <a:gd name="T31" fmla="*/ 71 h 92"/>
                <a:gd name="T32" fmla="*/ 16 w 61"/>
                <a:gd name="T33" fmla="*/ 61 h 92"/>
                <a:gd name="T34" fmla="*/ 23 w 61"/>
                <a:gd name="T35" fmla="*/ 61 h 92"/>
                <a:gd name="T36" fmla="*/ 43 w 61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92">
                  <a:moveTo>
                    <a:pt x="43" y="92"/>
                  </a:moveTo>
                  <a:cubicBezTo>
                    <a:pt x="61" y="92"/>
                    <a:pt x="61" y="92"/>
                    <a:pt x="61" y="9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9" y="59"/>
                    <a:pt x="37" y="57"/>
                    <a:pt x="35" y="5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7" y="54"/>
                    <a:pt x="39" y="52"/>
                    <a:pt x="41" y="50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47"/>
                    <a:pt x="17" y="43"/>
                    <a:pt x="17" y="3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9"/>
                    <a:pt x="16" y="65"/>
                    <a:pt x="16" y="61"/>
                  </a:cubicBezTo>
                  <a:cubicBezTo>
                    <a:pt x="23" y="61"/>
                    <a:pt x="23" y="61"/>
                    <a:pt x="23" y="61"/>
                  </a:cubicBezTo>
                  <a:lnTo>
                    <a:pt x="43" y="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12EEE5A-8ACE-455C-951C-652F91E0B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237" y="4903519"/>
              <a:ext cx="107505" cy="121496"/>
            </a:xfrm>
            <a:custGeom>
              <a:avLst/>
              <a:gdLst>
                <a:gd name="T0" fmla="*/ 61 w 61"/>
                <a:gd name="T1" fmla="*/ 23 h 69"/>
                <a:gd name="T2" fmla="*/ 54 w 61"/>
                <a:gd name="T3" fmla="*/ 6 h 69"/>
                <a:gd name="T4" fmla="*/ 31 w 61"/>
                <a:gd name="T5" fmla="*/ 0 h 69"/>
                <a:gd name="T6" fmla="*/ 7 w 61"/>
                <a:gd name="T7" fmla="*/ 8 h 69"/>
                <a:gd name="T8" fmla="*/ 0 w 61"/>
                <a:gd name="T9" fmla="*/ 34 h 69"/>
                <a:gd name="T10" fmla="*/ 7 w 61"/>
                <a:gd name="T11" fmla="*/ 61 h 69"/>
                <a:gd name="T12" fmla="*/ 32 w 61"/>
                <a:gd name="T13" fmla="*/ 69 h 69"/>
                <a:gd name="T14" fmla="*/ 59 w 61"/>
                <a:gd name="T15" fmla="*/ 64 h 69"/>
                <a:gd name="T16" fmla="*/ 58 w 61"/>
                <a:gd name="T17" fmla="*/ 54 h 69"/>
                <a:gd name="T18" fmla="*/ 34 w 61"/>
                <a:gd name="T19" fmla="*/ 55 h 69"/>
                <a:gd name="T20" fmla="*/ 22 w 61"/>
                <a:gd name="T21" fmla="*/ 53 h 69"/>
                <a:gd name="T22" fmla="*/ 17 w 61"/>
                <a:gd name="T23" fmla="*/ 41 h 69"/>
                <a:gd name="T24" fmla="*/ 44 w 61"/>
                <a:gd name="T25" fmla="*/ 41 h 69"/>
                <a:gd name="T26" fmla="*/ 61 w 61"/>
                <a:gd name="T27" fmla="*/ 23 h 69"/>
                <a:gd name="T28" fmla="*/ 45 w 61"/>
                <a:gd name="T29" fmla="*/ 22 h 69"/>
                <a:gd name="T30" fmla="*/ 39 w 61"/>
                <a:gd name="T31" fmla="*/ 30 h 69"/>
                <a:gd name="T32" fmla="*/ 17 w 61"/>
                <a:gd name="T33" fmla="*/ 30 h 69"/>
                <a:gd name="T34" fmla="*/ 20 w 61"/>
                <a:gd name="T35" fmla="*/ 16 h 69"/>
                <a:gd name="T36" fmla="*/ 32 w 61"/>
                <a:gd name="T37" fmla="*/ 13 h 69"/>
                <a:gd name="T38" fmla="*/ 42 w 61"/>
                <a:gd name="T39" fmla="*/ 15 h 69"/>
                <a:gd name="T40" fmla="*/ 45 w 61"/>
                <a:gd name="T4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9">
                  <a:moveTo>
                    <a:pt x="61" y="23"/>
                  </a:moveTo>
                  <a:cubicBezTo>
                    <a:pt x="61" y="15"/>
                    <a:pt x="59" y="9"/>
                    <a:pt x="54" y="6"/>
                  </a:cubicBezTo>
                  <a:cubicBezTo>
                    <a:pt x="49" y="2"/>
                    <a:pt x="42" y="0"/>
                    <a:pt x="31" y="0"/>
                  </a:cubicBezTo>
                  <a:cubicBezTo>
                    <a:pt x="20" y="0"/>
                    <a:pt x="12" y="3"/>
                    <a:pt x="7" y="8"/>
                  </a:cubicBezTo>
                  <a:cubicBezTo>
                    <a:pt x="2" y="13"/>
                    <a:pt x="0" y="22"/>
                    <a:pt x="0" y="34"/>
                  </a:cubicBezTo>
                  <a:cubicBezTo>
                    <a:pt x="0" y="47"/>
                    <a:pt x="2" y="55"/>
                    <a:pt x="7" y="61"/>
                  </a:cubicBezTo>
                  <a:cubicBezTo>
                    <a:pt x="12" y="66"/>
                    <a:pt x="21" y="69"/>
                    <a:pt x="32" y="69"/>
                  </a:cubicBezTo>
                  <a:cubicBezTo>
                    <a:pt x="44" y="69"/>
                    <a:pt x="53" y="67"/>
                    <a:pt x="59" y="6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49" y="55"/>
                    <a:pt x="41" y="55"/>
                    <a:pt x="34" y="55"/>
                  </a:cubicBezTo>
                  <a:cubicBezTo>
                    <a:pt x="29" y="55"/>
                    <a:pt x="24" y="54"/>
                    <a:pt x="22" y="53"/>
                  </a:cubicBezTo>
                  <a:cubicBezTo>
                    <a:pt x="19" y="51"/>
                    <a:pt x="18" y="47"/>
                    <a:pt x="17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5" y="41"/>
                    <a:pt x="61" y="35"/>
                    <a:pt x="61" y="23"/>
                  </a:cubicBezTo>
                  <a:moveTo>
                    <a:pt x="45" y="22"/>
                  </a:moveTo>
                  <a:cubicBezTo>
                    <a:pt x="45" y="27"/>
                    <a:pt x="43" y="30"/>
                    <a:pt x="39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3"/>
                    <a:pt x="18" y="19"/>
                    <a:pt x="20" y="16"/>
                  </a:cubicBezTo>
                  <a:cubicBezTo>
                    <a:pt x="22" y="14"/>
                    <a:pt x="26" y="13"/>
                    <a:pt x="32" y="13"/>
                  </a:cubicBezTo>
                  <a:cubicBezTo>
                    <a:pt x="37" y="13"/>
                    <a:pt x="40" y="13"/>
                    <a:pt x="42" y="15"/>
                  </a:cubicBezTo>
                  <a:cubicBezTo>
                    <a:pt x="44" y="16"/>
                    <a:pt x="45" y="19"/>
                    <a:pt x="45" y="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5197617-BF6E-4CDD-B168-D1DEB6A8F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03" y="4687773"/>
              <a:ext cx="219428" cy="204701"/>
            </a:xfrm>
            <a:custGeom>
              <a:avLst/>
              <a:gdLst>
                <a:gd name="T0" fmla="*/ 65 w 125"/>
                <a:gd name="T1" fmla="*/ 1 h 116"/>
                <a:gd name="T2" fmla="*/ 0 w 125"/>
                <a:gd name="T3" fmla="*/ 44 h 116"/>
                <a:gd name="T4" fmla="*/ 13 w 125"/>
                <a:gd name="T5" fmla="*/ 76 h 116"/>
                <a:gd name="T6" fmla="*/ 39 w 125"/>
                <a:gd name="T7" fmla="*/ 91 h 116"/>
                <a:gd name="T8" fmla="*/ 39 w 125"/>
                <a:gd name="T9" fmla="*/ 91 h 116"/>
                <a:gd name="T10" fmla="*/ 39 w 125"/>
                <a:gd name="T11" fmla="*/ 92 h 116"/>
                <a:gd name="T12" fmla="*/ 39 w 125"/>
                <a:gd name="T13" fmla="*/ 92 h 116"/>
                <a:gd name="T14" fmla="*/ 21 w 125"/>
                <a:gd name="T15" fmla="*/ 116 h 116"/>
                <a:gd name="T16" fmla="*/ 30 w 125"/>
                <a:gd name="T17" fmla="*/ 116 h 116"/>
                <a:gd name="T18" fmla="*/ 66 w 125"/>
                <a:gd name="T19" fmla="*/ 95 h 116"/>
                <a:gd name="T20" fmla="*/ 124 w 125"/>
                <a:gd name="T21" fmla="*/ 49 h 116"/>
                <a:gd name="T22" fmla="*/ 65 w 125"/>
                <a:gd name="T23" fmla="*/ 1 h 116"/>
                <a:gd name="T24" fmla="*/ 82 w 125"/>
                <a:gd name="T25" fmla="*/ 77 h 116"/>
                <a:gd name="T26" fmla="*/ 52 w 125"/>
                <a:gd name="T27" fmla="*/ 85 h 116"/>
                <a:gd name="T28" fmla="*/ 70 w 125"/>
                <a:gd name="T29" fmla="*/ 56 h 116"/>
                <a:gd name="T30" fmla="*/ 68 w 125"/>
                <a:gd name="T31" fmla="*/ 56 h 116"/>
                <a:gd name="T32" fmla="*/ 41 w 125"/>
                <a:gd name="T33" fmla="*/ 83 h 116"/>
                <a:gd name="T34" fmla="*/ 32 w 125"/>
                <a:gd name="T35" fmla="*/ 78 h 116"/>
                <a:gd name="T36" fmla="*/ 35 w 125"/>
                <a:gd name="T37" fmla="*/ 29 h 116"/>
                <a:gd name="T38" fmla="*/ 75 w 125"/>
                <a:gd name="T39" fmla="*/ 19 h 116"/>
                <a:gd name="T40" fmla="*/ 99 w 125"/>
                <a:gd name="T41" fmla="*/ 16 h 116"/>
                <a:gd name="T42" fmla="*/ 82 w 125"/>
                <a:gd name="T43" fmla="*/ 7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16">
                  <a:moveTo>
                    <a:pt x="65" y="1"/>
                  </a:moveTo>
                  <a:cubicBezTo>
                    <a:pt x="30" y="0"/>
                    <a:pt x="1" y="19"/>
                    <a:pt x="0" y="44"/>
                  </a:cubicBezTo>
                  <a:cubicBezTo>
                    <a:pt x="0" y="56"/>
                    <a:pt x="3" y="67"/>
                    <a:pt x="13" y="76"/>
                  </a:cubicBezTo>
                  <a:cubicBezTo>
                    <a:pt x="26" y="89"/>
                    <a:pt x="39" y="91"/>
                    <a:pt x="39" y="91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8" y="93"/>
                    <a:pt x="21" y="116"/>
                    <a:pt x="21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9" y="109"/>
                    <a:pt x="60" y="95"/>
                    <a:pt x="66" y="95"/>
                  </a:cubicBezTo>
                  <a:cubicBezTo>
                    <a:pt x="104" y="94"/>
                    <a:pt x="124" y="70"/>
                    <a:pt x="124" y="49"/>
                  </a:cubicBezTo>
                  <a:cubicBezTo>
                    <a:pt x="125" y="24"/>
                    <a:pt x="100" y="3"/>
                    <a:pt x="65" y="1"/>
                  </a:cubicBezTo>
                  <a:close/>
                  <a:moveTo>
                    <a:pt x="82" y="77"/>
                  </a:moveTo>
                  <a:cubicBezTo>
                    <a:pt x="74" y="83"/>
                    <a:pt x="62" y="86"/>
                    <a:pt x="52" y="85"/>
                  </a:cubicBezTo>
                  <a:cubicBezTo>
                    <a:pt x="60" y="71"/>
                    <a:pt x="70" y="56"/>
                    <a:pt x="70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5" y="59"/>
                    <a:pt x="52" y="69"/>
                    <a:pt x="41" y="83"/>
                  </a:cubicBezTo>
                  <a:cubicBezTo>
                    <a:pt x="37" y="82"/>
                    <a:pt x="34" y="80"/>
                    <a:pt x="32" y="78"/>
                  </a:cubicBezTo>
                  <a:cubicBezTo>
                    <a:pt x="17" y="65"/>
                    <a:pt x="20" y="41"/>
                    <a:pt x="35" y="29"/>
                  </a:cubicBezTo>
                  <a:cubicBezTo>
                    <a:pt x="47" y="19"/>
                    <a:pt x="62" y="19"/>
                    <a:pt x="75" y="19"/>
                  </a:cubicBezTo>
                  <a:cubicBezTo>
                    <a:pt x="89" y="19"/>
                    <a:pt x="99" y="16"/>
                    <a:pt x="99" y="16"/>
                  </a:cubicBezTo>
                  <a:cubicBezTo>
                    <a:pt x="99" y="16"/>
                    <a:pt x="108" y="56"/>
                    <a:pt x="82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</p:grpSp>
      <p:pic>
        <p:nvPicPr>
          <p:cNvPr id="11" name="Picture 2" descr="C:\Essi yleiset\LUKE töitä\Powerpoint-pohjat\Esityspohja 2019\c_natural_resources_white.png">
            <a:extLst>
              <a:ext uri="{FF2B5EF4-FFF2-40B4-BE49-F238E27FC236}">
                <a16:creationId xmlns:a16="http://schemas.microsoft.com/office/drawing/2014/main" id="{1230F38E-CA07-4897-96E3-0ED5F7BEC5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4266" y="6536788"/>
            <a:ext cx="2959689" cy="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38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lehti valko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74" y="1478280"/>
            <a:ext cx="4022225" cy="385572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endParaRPr lang="fi-FI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B1D1046C-2A7F-4C6B-8581-8886EAB814AE}"/>
              </a:ext>
            </a:extLst>
          </p:cNvPr>
          <p:cNvSpPr>
            <a:spLocks/>
          </p:cNvSpPr>
          <p:nvPr userDrawn="1"/>
        </p:nvSpPr>
        <p:spPr bwMode="auto">
          <a:xfrm>
            <a:off x="458661" y="6464775"/>
            <a:ext cx="133523" cy="216973"/>
          </a:xfrm>
          <a:custGeom>
            <a:avLst/>
            <a:gdLst>
              <a:gd name="T0" fmla="*/ 0 w 57"/>
              <a:gd name="T1" fmla="*/ 0 h 92"/>
              <a:gd name="T2" fmla="*/ 0 w 57"/>
              <a:gd name="T3" fmla="*/ 73 h 92"/>
              <a:gd name="T4" fmla="*/ 21 w 57"/>
              <a:gd name="T5" fmla="*/ 92 h 92"/>
              <a:gd name="T6" fmla="*/ 57 w 57"/>
              <a:gd name="T7" fmla="*/ 91 h 92"/>
              <a:gd name="T8" fmla="*/ 56 w 57"/>
              <a:gd name="T9" fmla="*/ 78 h 92"/>
              <a:gd name="T10" fmla="*/ 24 w 57"/>
              <a:gd name="T11" fmla="*/ 78 h 92"/>
              <a:gd name="T12" fmla="*/ 18 w 57"/>
              <a:gd name="T13" fmla="*/ 76 h 92"/>
              <a:gd name="T14" fmla="*/ 17 w 57"/>
              <a:gd name="T15" fmla="*/ 71 h 92"/>
              <a:gd name="T16" fmla="*/ 17 w 57"/>
              <a:gd name="T17" fmla="*/ 0 h 92"/>
              <a:gd name="T18" fmla="*/ 0 w 57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92">
                <a:moveTo>
                  <a:pt x="0" y="0"/>
                </a:moveTo>
                <a:cubicBezTo>
                  <a:pt x="0" y="73"/>
                  <a:pt x="0" y="73"/>
                  <a:pt x="0" y="73"/>
                </a:cubicBezTo>
                <a:cubicBezTo>
                  <a:pt x="0" y="86"/>
                  <a:pt x="7" y="92"/>
                  <a:pt x="21" y="92"/>
                </a:cubicBezTo>
                <a:cubicBezTo>
                  <a:pt x="36" y="92"/>
                  <a:pt x="48" y="92"/>
                  <a:pt x="57" y="91"/>
                </a:cubicBezTo>
                <a:cubicBezTo>
                  <a:pt x="56" y="78"/>
                  <a:pt x="56" y="78"/>
                  <a:pt x="56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2" y="78"/>
                  <a:pt x="19" y="78"/>
                  <a:pt x="18" y="76"/>
                </a:cubicBezTo>
                <a:cubicBezTo>
                  <a:pt x="17" y="75"/>
                  <a:pt x="17" y="73"/>
                  <a:pt x="17" y="71"/>
                </a:cubicBezTo>
                <a:cubicBezTo>
                  <a:pt x="17" y="0"/>
                  <a:pt x="17" y="0"/>
                  <a:pt x="1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6CADCA9-35B9-4D24-9309-E97EE3727DC3}"/>
              </a:ext>
            </a:extLst>
          </p:cNvPr>
          <p:cNvSpPr>
            <a:spLocks/>
          </p:cNvSpPr>
          <p:nvPr userDrawn="1"/>
        </p:nvSpPr>
        <p:spPr bwMode="auto">
          <a:xfrm>
            <a:off x="602001" y="6527609"/>
            <a:ext cx="140395" cy="158067"/>
          </a:xfrm>
          <a:custGeom>
            <a:avLst/>
            <a:gdLst>
              <a:gd name="T0" fmla="*/ 44 w 60"/>
              <a:gd name="T1" fmla="*/ 0 h 67"/>
              <a:gd name="T2" fmla="*/ 44 w 60"/>
              <a:gd name="T3" fmla="*/ 46 h 67"/>
              <a:gd name="T4" fmla="*/ 25 w 60"/>
              <a:gd name="T5" fmla="*/ 53 h 67"/>
              <a:gd name="T6" fmla="*/ 18 w 60"/>
              <a:gd name="T7" fmla="*/ 51 h 67"/>
              <a:gd name="T8" fmla="*/ 17 w 60"/>
              <a:gd name="T9" fmla="*/ 44 h 67"/>
              <a:gd name="T10" fmla="*/ 17 w 60"/>
              <a:gd name="T11" fmla="*/ 0 h 67"/>
              <a:gd name="T12" fmla="*/ 0 w 60"/>
              <a:gd name="T13" fmla="*/ 0 h 67"/>
              <a:gd name="T14" fmla="*/ 0 w 60"/>
              <a:gd name="T15" fmla="*/ 49 h 67"/>
              <a:gd name="T16" fmla="*/ 18 w 60"/>
              <a:gd name="T17" fmla="*/ 67 h 67"/>
              <a:gd name="T18" fmla="*/ 46 w 60"/>
              <a:gd name="T19" fmla="*/ 56 h 67"/>
              <a:gd name="T20" fmla="*/ 47 w 60"/>
              <a:gd name="T21" fmla="*/ 65 h 67"/>
              <a:gd name="T22" fmla="*/ 60 w 60"/>
              <a:gd name="T23" fmla="*/ 65 h 67"/>
              <a:gd name="T24" fmla="*/ 60 w 60"/>
              <a:gd name="T25" fmla="*/ 0 h 67"/>
              <a:gd name="T26" fmla="*/ 44 w 60"/>
              <a:gd name="T27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" h="67">
                <a:moveTo>
                  <a:pt x="44" y="0"/>
                </a:moveTo>
                <a:cubicBezTo>
                  <a:pt x="44" y="46"/>
                  <a:pt x="44" y="46"/>
                  <a:pt x="44" y="46"/>
                </a:cubicBezTo>
                <a:cubicBezTo>
                  <a:pt x="35" y="51"/>
                  <a:pt x="29" y="53"/>
                  <a:pt x="25" y="53"/>
                </a:cubicBezTo>
                <a:cubicBezTo>
                  <a:pt x="21" y="53"/>
                  <a:pt x="19" y="52"/>
                  <a:pt x="18" y="51"/>
                </a:cubicBezTo>
                <a:cubicBezTo>
                  <a:pt x="17" y="50"/>
                  <a:pt x="16" y="47"/>
                  <a:pt x="17" y="44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1"/>
                  <a:pt x="6" y="67"/>
                  <a:pt x="18" y="67"/>
                </a:cubicBezTo>
                <a:cubicBezTo>
                  <a:pt x="27" y="67"/>
                  <a:pt x="36" y="63"/>
                  <a:pt x="46" y="56"/>
                </a:cubicBezTo>
                <a:cubicBezTo>
                  <a:pt x="47" y="65"/>
                  <a:pt x="47" y="65"/>
                  <a:pt x="47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0"/>
                  <a:pt x="60" y="0"/>
                  <a:pt x="60" y="0"/>
                </a:cubicBezTo>
                <a:lnTo>
                  <a:pt x="4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452D8A6-33A1-4B9E-B5D0-7DE2D2A60C12}"/>
              </a:ext>
            </a:extLst>
          </p:cNvPr>
          <p:cNvSpPr>
            <a:spLocks/>
          </p:cNvSpPr>
          <p:nvPr userDrawn="1"/>
        </p:nvSpPr>
        <p:spPr bwMode="auto">
          <a:xfrm>
            <a:off x="770867" y="6464775"/>
            <a:ext cx="142359" cy="216973"/>
          </a:xfrm>
          <a:custGeom>
            <a:avLst/>
            <a:gdLst>
              <a:gd name="T0" fmla="*/ 43 w 61"/>
              <a:gd name="T1" fmla="*/ 92 h 92"/>
              <a:gd name="T2" fmla="*/ 61 w 61"/>
              <a:gd name="T3" fmla="*/ 92 h 92"/>
              <a:gd name="T4" fmla="*/ 41 w 61"/>
              <a:gd name="T5" fmla="*/ 62 h 92"/>
              <a:gd name="T6" fmla="*/ 35 w 61"/>
              <a:gd name="T7" fmla="*/ 56 h 92"/>
              <a:gd name="T8" fmla="*/ 35 w 61"/>
              <a:gd name="T9" fmla="*/ 55 h 92"/>
              <a:gd name="T10" fmla="*/ 41 w 61"/>
              <a:gd name="T11" fmla="*/ 50 h 92"/>
              <a:gd name="T12" fmla="*/ 59 w 61"/>
              <a:gd name="T13" fmla="*/ 27 h 92"/>
              <a:gd name="T14" fmla="*/ 41 w 61"/>
              <a:gd name="T15" fmla="*/ 27 h 92"/>
              <a:gd name="T16" fmla="*/ 23 w 61"/>
              <a:gd name="T17" fmla="*/ 50 h 92"/>
              <a:gd name="T18" fmla="*/ 16 w 61"/>
              <a:gd name="T19" fmla="*/ 50 h 92"/>
              <a:gd name="T20" fmla="*/ 17 w 61"/>
              <a:gd name="T21" fmla="*/ 39 h 92"/>
              <a:gd name="T22" fmla="*/ 17 w 61"/>
              <a:gd name="T23" fmla="*/ 0 h 92"/>
              <a:gd name="T24" fmla="*/ 0 w 61"/>
              <a:gd name="T25" fmla="*/ 0 h 92"/>
              <a:gd name="T26" fmla="*/ 0 w 61"/>
              <a:gd name="T27" fmla="*/ 92 h 92"/>
              <a:gd name="T28" fmla="*/ 16 w 61"/>
              <a:gd name="T29" fmla="*/ 92 h 92"/>
              <a:gd name="T30" fmla="*/ 16 w 61"/>
              <a:gd name="T31" fmla="*/ 71 h 92"/>
              <a:gd name="T32" fmla="*/ 16 w 61"/>
              <a:gd name="T33" fmla="*/ 61 h 92"/>
              <a:gd name="T34" fmla="*/ 23 w 61"/>
              <a:gd name="T35" fmla="*/ 61 h 92"/>
              <a:gd name="T36" fmla="*/ 43 w 61"/>
              <a:gd name="T3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" h="92">
                <a:moveTo>
                  <a:pt x="43" y="92"/>
                </a:moveTo>
                <a:cubicBezTo>
                  <a:pt x="61" y="92"/>
                  <a:pt x="61" y="92"/>
                  <a:pt x="61" y="9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59"/>
                  <a:pt x="37" y="57"/>
                  <a:pt x="35" y="56"/>
                </a:cubicBezTo>
                <a:cubicBezTo>
                  <a:pt x="35" y="55"/>
                  <a:pt x="35" y="55"/>
                  <a:pt x="35" y="55"/>
                </a:cubicBezTo>
                <a:cubicBezTo>
                  <a:pt x="37" y="54"/>
                  <a:pt x="39" y="52"/>
                  <a:pt x="41" y="50"/>
                </a:cubicBezTo>
                <a:cubicBezTo>
                  <a:pt x="59" y="27"/>
                  <a:pt x="59" y="27"/>
                  <a:pt x="59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23" y="50"/>
                  <a:pt x="23" y="50"/>
                  <a:pt x="23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47"/>
                  <a:pt x="17" y="43"/>
                  <a:pt x="17" y="39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2"/>
                  <a:pt x="0" y="92"/>
                  <a:pt x="0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9"/>
                  <a:pt x="16" y="65"/>
                  <a:pt x="16" y="61"/>
                </a:cubicBezTo>
                <a:cubicBezTo>
                  <a:pt x="23" y="61"/>
                  <a:pt x="23" y="61"/>
                  <a:pt x="23" y="61"/>
                </a:cubicBezTo>
                <a:lnTo>
                  <a:pt x="43" y="9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B5E7106-1B2A-4AF0-9328-0D60CC3F98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8317" y="6523681"/>
            <a:ext cx="143340" cy="161995"/>
          </a:xfrm>
          <a:custGeom>
            <a:avLst/>
            <a:gdLst>
              <a:gd name="T0" fmla="*/ 61 w 61"/>
              <a:gd name="T1" fmla="*/ 23 h 69"/>
              <a:gd name="T2" fmla="*/ 54 w 61"/>
              <a:gd name="T3" fmla="*/ 6 h 69"/>
              <a:gd name="T4" fmla="*/ 31 w 61"/>
              <a:gd name="T5" fmla="*/ 0 h 69"/>
              <a:gd name="T6" fmla="*/ 7 w 61"/>
              <a:gd name="T7" fmla="*/ 8 h 69"/>
              <a:gd name="T8" fmla="*/ 0 w 61"/>
              <a:gd name="T9" fmla="*/ 34 h 69"/>
              <a:gd name="T10" fmla="*/ 7 w 61"/>
              <a:gd name="T11" fmla="*/ 61 h 69"/>
              <a:gd name="T12" fmla="*/ 32 w 61"/>
              <a:gd name="T13" fmla="*/ 69 h 69"/>
              <a:gd name="T14" fmla="*/ 59 w 61"/>
              <a:gd name="T15" fmla="*/ 64 h 69"/>
              <a:gd name="T16" fmla="*/ 58 w 61"/>
              <a:gd name="T17" fmla="*/ 54 h 69"/>
              <a:gd name="T18" fmla="*/ 34 w 61"/>
              <a:gd name="T19" fmla="*/ 55 h 69"/>
              <a:gd name="T20" fmla="*/ 22 w 61"/>
              <a:gd name="T21" fmla="*/ 53 h 69"/>
              <a:gd name="T22" fmla="*/ 17 w 61"/>
              <a:gd name="T23" fmla="*/ 41 h 69"/>
              <a:gd name="T24" fmla="*/ 44 w 61"/>
              <a:gd name="T25" fmla="*/ 41 h 69"/>
              <a:gd name="T26" fmla="*/ 61 w 61"/>
              <a:gd name="T27" fmla="*/ 23 h 69"/>
              <a:gd name="T28" fmla="*/ 45 w 61"/>
              <a:gd name="T29" fmla="*/ 22 h 69"/>
              <a:gd name="T30" fmla="*/ 39 w 61"/>
              <a:gd name="T31" fmla="*/ 30 h 69"/>
              <a:gd name="T32" fmla="*/ 17 w 61"/>
              <a:gd name="T33" fmla="*/ 30 h 69"/>
              <a:gd name="T34" fmla="*/ 20 w 61"/>
              <a:gd name="T35" fmla="*/ 16 h 69"/>
              <a:gd name="T36" fmla="*/ 32 w 61"/>
              <a:gd name="T37" fmla="*/ 13 h 69"/>
              <a:gd name="T38" fmla="*/ 42 w 61"/>
              <a:gd name="T39" fmla="*/ 15 h 69"/>
              <a:gd name="T40" fmla="*/ 45 w 61"/>
              <a:gd name="T41" fmla="*/ 2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69">
                <a:moveTo>
                  <a:pt x="61" y="23"/>
                </a:moveTo>
                <a:cubicBezTo>
                  <a:pt x="61" y="15"/>
                  <a:pt x="59" y="9"/>
                  <a:pt x="54" y="6"/>
                </a:cubicBezTo>
                <a:cubicBezTo>
                  <a:pt x="49" y="2"/>
                  <a:pt x="42" y="0"/>
                  <a:pt x="31" y="0"/>
                </a:cubicBezTo>
                <a:cubicBezTo>
                  <a:pt x="20" y="0"/>
                  <a:pt x="12" y="3"/>
                  <a:pt x="7" y="8"/>
                </a:cubicBezTo>
                <a:cubicBezTo>
                  <a:pt x="2" y="13"/>
                  <a:pt x="0" y="22"/>
                  <a:pt x="0" y="34"/>
                </a:cubicBezTo>
                <a:cubicBezTo>
                  <a:pt x="0" y="47"/>
                  <a:pt x="2" y="55"/>
                  <a:pt x="7" y="61"/>
                </a:cubicBezTo>
                <a:cubicBezTo>
                  <a:pt x="12" y="66"/>
                  <a:pt x="21" y="69"/>
                  <a:pt x="32" y="69"/>
                </a:cubicBezTo>
                <a:cubicBezTo>
                  <a:pt x="44" y="69"/>
                  <a:pt x="53" y="67"/>
                  <a:pt x="59" y="64"/>
                </a:cubicBezTo>
                <a:cubicBezTo>
                  <a:pt x="58" y="54"/>
                  <a:pt x="58" y="54"/>
                  <a:pt x="58" y="54"/>
                </a:cubicBezTo>
                <a:cubicBezTo>
                  <a:pt x="49" y="55"/>
                  <a:pt x="41" y="55"/>
                  <a:pt x="34" y="55"/>
                </a:cubicBezTo>
                <a:cubicBezTo>
                  <a:pt x="29" y="55"/>
                  <a:pt x="24" y="54"/>
                  <a:pt x="22" y="53"/>
                </a:cubicBezTo>
                <a:cubicBezTo>
                  <a:pt x="19" y="51"/>
                  <a:pt x="18" y="47"/>
                  <a:pt x="17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55" y="41"/>
                  <a:pt x="61" y="35"/>
                  <a:pt x="61" y="23"/>
                </a:cubicBezTo>
                <a:moveTo>
                  <a:pt x="45" y="22"/>
                </a:moveTo>
                <a:cubicBezTo>
                  <a:pt x="45" y="27"/>
                  <a:pt x="43" y="30"/>
                  <a:pt x="39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3"/>
                  <a:pt x="18" y="19"/>
                  <a:pt x="20" y="16"/>
                </a:cubicBezTo>
                <a:cubicBezTo>
                  <a:pt x="22" y="14"/>
                  <a:pt x="26" y="13"/>
                  <a:pt x="32" y="13"/>
                </a:cubicBezTo>
                <a:cubicBezTo>
                  <a:pt x="37" y="13"/>
                  <a:pt x="40" y="13"/>
                  <a:pt x="42" y="15"/>
                </a:cubicBezTo>
                <a:cubicBezTo>
                  <a:pt x="44" y="16"/>
                  <a:pt x="45" y="19"/>
                  <a:pt x="45" y="22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EB3163-15A2-4A45-A8B5-1A83EBEDC73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31737" y="6236021"/>
            <a:ext cx="292571" cy="272935"/>
          </a:xfrm>
          <a:custGeom>
            <a:avLst/>
            <a:gdLst>
              <a:gd name="T0" fmla="*/ 65 w 125"/>
              <a:gd name="T1" fmla="*/ 1 h 116"/>
              <a:gd name="T2" fmla="*/ 0 w 125"/>
              <a:gd name="T3" fmla="*/ 44 h 116"/>
              <a:gd name="T4" fmla="*/ 13 w 125"/>
              <a:gd name="T5" fmla="*/ 76 h 116"/>
              <a:gd name="T6" fmla="*/ 39 w 125"/>
              <a:gd name="T7" fmla="*/ 91 h 116"/>
              <a:gd name="T8" fmla="*/ 39 w 125"/>
              <a:gd name="T9" fmla="*/ 91 h 116"/>
              <a:gd name="T10" fmla="*/ 39 w 125"/>
              <a:gd name="T11" fmla="*/ 92 h 116"/>
              <a:gd name="T12" fmla="*/ 39 w 125"/>
              <a:gd name="T13" fmla="*/ 92 h 116"/>
              <a:gd name="T14" fmla="*/ 21 w 125"/>
              <a:gd name="T15" fmla="*/ 116 h 116"/>
              <a:gd name="T16" fmla="*/ 30 w 125"/>
              <a:gd name="T17" fmla="*/ 116 h 116"/>
              <a:gd name="T18" fmla="*/ 66 w 125"/>
              <a:gd name="T19" fmla="*/ 95 h 116"/>
              <a:gd name="T20" fmla="*/ 124 w 125"/>
              <a:gd name="T21" fmla="*/ 49 h 116"/>
              <a:gd name="T22" fmla="*/ 65 w 125"/>
              <a:gd name="T23" fmla="*/ 1 h 116"/>
              <a:gd name="T24" fmla="*/ 82 w 125"/>
              <a:gd name="T25" fmla="*/ 77 h 116"/>
              <a:gd name="T26" fmla="*/ 52 w 125"/>
              <a:gd name="T27" fmla="*/ 85 h 116"/>
              <a:gd name="T28" fmla="*/ 70 w 125"/>
              <a:gd name="T29" fmla="*/ 56 h 116"/>
              <a:gd name="T30" fmla="*/ 68 w 125"/>
              <a:gd name="T31" fmla="*/ 56 h 116"/>
              <a:gd name="T32" fmla="*/ 41 w 125"/>
              <a:gd name="T33" fmla="*/ 83 h 116"/>
              <a:gd name="T34" fmla="*/ 32 w 125"/>
              <a:gd name="T35" fmla="*/ 78 h 116"/>
              <a:gd name="T36" fmla="*/ 35 w 125"/>
              <a:gd name="T37" fmla="*/ 29 h 116"/>
              <a:gd name="T38" fmla="*/ 75 w 125"/>
              <a:gd name="T39" fmla="*/ 19 h 116"/>
              <a:gd name="T40" fmla="*/ 99 w 125"/>
              <a:gd name="T41" fmla="*/ 16 h 116"/>
              <a:gd name="T42" fmla="*/ 82 w 125"/>
              <a:gd name="T43" fmla="*/ 7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116">
                <a:moveTo>
                  <a:pt x="65" y="1"/>
                </a:moveTo>
                <a:cubicBezTo>
                  <a:pt x="30" y="0"/>
                  <a:pt x="1" y="19"/>
                  <a:pt x="0" y="44"/>
                </a:cubicBezTo>
                <a:cubicBezTo>
                  <a:pt x="0" y="56"/>
                  <a:pt x="3" y="67"/>
                  <a:pt x="13" y="76"/>
                </a:cubicBezTo>
                <a:cubicBezTo>
                  <a:pt x="26" y="89"/>
                  <a:pt x="39" y="91"/>
                  <a:pt x="39" y="91"/>
                </a:cubicBezTo>
                <a:cubicBezTo>
                  <a:pt x="39" y="91"/>
                  <a:pt x="39" y="91"/>
                  <a:pt x="39" y="91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8" y="93"/>
                  <a:pt x="21" y="116"/>
                  <a:pt x="21" y="116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39" y="109"/>
                  <a:pt x="60" y="95"/>
                  <a:pt x="66" y="95"/>
                </a:cubicBezTo>
                <a:cubicBezTo>
                  <a:pt x="104" y="94"/>
                  <a:pt x="124" y="70"/>
                  <a:pt x="124" y="49"/>
                </a:cubicBezTo>
                <a:cubicBezTo>
                  <a:pt x="125" y="24"/>
                  <a:pt x="100" y="3"/>
                  <a:pt x="65" y="1"/>
                </a:cubicBezTo>
                <a:close/>
                <a:moveTo>
                  <a:pt x="82" y="77"/>
                </a:moveTo>
                <a:cubicBezTo>
                  <a:pt x="74" y="83"/>
                  <a:pt x="62" y="86"/>
                  <a:pt x="52" y="85"/>
                </a:cubicBezTo>
                <a:cubicBezTo>
                  <a:pt x="60" y="71"/>
                  <a:pt x="70" y="56"/>
                  <a:pt x="70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5" y="59"/>
                  <a:pt x="52" y="69"/>
                  <a:pt x="41" y="83"/>
                </a:cubicBezTo>
                <a:cubicBezTo>
                  <a:pt x="37" y="82"/>
                  <a:pt x="34" y="80"/>
                  <a:pt x="32" y="78"/>
                </a:cubicBezTo>
                <a:cubicBezTo>
                  <a:pt x="17" y="65"/>
                  <a:pt x="20" y="41"/>
                  <a:pt x="35" y="29"/>
                </a:cubicBezTo>
                <a:cubicBezTo>
                  <a:pt x="47" y="19"/>
                  <a:pt x="62" y="19"/>
                  <a:pt x="75" y="19"/>
                </a:cubicBezTo>
                <a:cubicBezTo>
                  <a:pt x="89" y="19"/>
                  <a:pt x="99" y="16"/>
                  <a:pt x="99" y="16"/>
                </a:cubicBezTo>
                <a:cubicBezTo>
                  <a:pt x="99" y="16"/>
                  <a:pt x="108" y="56"/>
                  <a:pt x="82" y="7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2" descr="C:\Essi yleiset\LUKE töitä\Powerpoint-pohjat\Esityspohja 2019\c_natural_resources_grey.png">
            <a:extLst>
              <a:ext uri="{FF2B5EF4-FFF2-40B4-BE49-F238E27FC236}">
                <a16:creationId xmlns:a16="http://schemas.microsoft.com/office/drawing/2014/main" id="{7745CF84-C2C1-4DA6-A022-4E2A1950FE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5629" y="6532256"/>
            <a:ext cx="2959687" cy="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827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BAC8A1-A83C-483D-8043-1EBB447C77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08827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"/>
          <p:cNvSpPr>
            <a:spLocks noGrp="1"/>
          </p:cNvSpPr>
          <p:nvPr>
            <p:ph type="dt" sz="half" idx="2"/>
          </p:nvPr>
        </p:nvSpPr>
        <p:spPr>
          <a:xfrm>
            <a:off x="10044927" y="6457047"/>
            <a:ext cx="1062461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14BA6D4-E5A4-4401-8D3D-034C13C00E0D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748D695-EFAC-4E50-A090-552ABE8F1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8" y="1614153"/>
            <a:ext cx="11263085" cy="43675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A20DA4BC-C5D1-451C-B99C-E2BA6A8E3EE8}"/>
              </a:ext>
            </a:extLst>
          </p:cNvPr>
          <p:cNvSpPr>
            <a:spLocks/>
          </p:cNvSpPr>
          <p:nvPr userDrawn="1"/>
        </p:nvSpPr>
        <p:spPr bwMode="auto">
          <a:xfrm>
            <a:off x="458661" y="6464775"/>
            <a:ext cx="133523" cy="216973"/>
          </a:xfrm>
          <a:custGeom>
            <a:avLst/>
            <a:gdLst>
              <a:gd name="T0" fmla="*/ 0 w 57"/>
              <a:gd name="T1" fmla="*/ 0 h 92"/>
              <a:gd name="T2" fmla="*/ 0 w 57"/>
              <a:gd name="T3" fmla="*/ 73 h 92"/>
              <a:gd name="T4" fmla="*/ 21 w 57"/>
              <a:gd name="T5" fmla="*/ 92 h 92"/>
              <a:gd name="T6" fmla="*/ 57 w 57"/>
              <a:gd name="T7" fmla="*/ 91 h 92"/>
              <a:gd name="T8" fmla="*/ 56 w 57"/>
              <a:gd name="T9" fmla="*/ 78 h 92"/>
              <a:gd name="T10" fmla="*/ 24 w 57"/>
              <a:gd name="T11" fmla="*/ 78 h 92"/>
              <a:gd name="T12" fmla="*/ 18 w 57"/>
              <a:gd name="T13" fmla="*/ 76 h 92"/>
              <a:gd name="T14" fmla="*/ 17 w 57"/>
              <a:gd name="T15" fmla="*/ 71 h 92"/>
              <a:gd name="T16" fmla="*/ 17 w 57"/>
              <a:gd name="T17" fmla="*/ 0 h 92"/>
              <a:gd name="T18" fmla="*/ 0 w 57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92">
                <a:moveTo>
                  <a:pt x="0" y="0"/>
                </a:moveTo>
                <a:cubicBezTo>
                  <a:pt x="0" y="73"/>
                  <a:pt x="0" y="73"/>
                  <a:pt x="0" y="73"/>
                </a:cubicBezTo>
                <a:cubicBezTo>
                  <a:pt x="0" y="86"/>
                  <a:pt x="7" y="92"/>
                  <a:pt x="21" y="92"/>
                </a:cubicBezTo>
                <a:cubicBezTo>
                  <a:pt x="36" y="92"/>
                  <a:pt x="48" y="92"/>
                  <a:pt x="57" y="91"/>
                </a:cubicBezTo>
                <a:cubicBezTo>
                  <a:pt x="56" y="78"/>
                  <a:pt x="56" y="78"/>
                  <a:pt x="56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2" y="78"/>
                  <a:pt x="19" y="78"/>
                  <a:pt x="18" y="76"/>
                </a:cubicBezTo>
                <a:cubicBezTo>
                  <a:pt x="17" y="75"/>
                  <a:pt x="17" y="73"/>
                  <a:pt x="17" y="71"/>
                </a:cubicBezTo>
                <a:cubicBezTo>
                  <a:pt x="17" y="0"/>
                  <a:pt x="17" y="0"/>
                  <a:pt x="1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F144F034-BB0B-49F1-B9C7-AB1E3700BA4A}"/>
              </a:ext>
            </a:extLst>
          </p:cNvPr>
          <p:cNvSpPr>
            <a:spLocks/>
          </p:cNvSpPr>
          <p:nvPr userDrawn="1"/>
        </p:nvSpPr>
        <p:spPr bwMode="auto">
          <a:xfrm>
            <a:off x="602001" y="6527609"/>
            <a:ext cx="140395" cy="158067"/>
          </a:xfrm>
          <a:custGeom>
            <a:avLst/>
            <a:gdLst>
              <a:gd name="T0" fmla="*/ 44 w 60"/>
              <a:gd name="T1" fmla="*/ 0 h 67"/>
              <a:gd name="T2" fmla="*/ 44 w 60"/>
              <a:gd name="T3" fmla="*/ 46 h 67"/>
              <a:gd name="T4" fmla="*/ 25 w 60"/>
              <a:gd name="T5" fmla="*/ 53 h 67"/>
              <a:gd name="T6" fmla="*/ 18 w 60"/>
              <a:gd name="T7" fmla="*/ 51 h 67"/>
              <a:gd name="T8" fmla="*/ 17 w 60"/>
              <a:gd name="T9" fmla="*/ 44 h 67"/>
              <a:gd name="T10" fmla="*/ 17 w 60"/>
              <a:gd name="T11" fmla="*/ 0 h 67"/>
              <a:gd name="T12" fmla="*/ 0 w 60"/>
              <a:gd name="T13" fmla="*/ 0 h 67"/>
              <a:gd name="T14" fmla="*/ 0 w 60"/>
              <a:gd name="T15" fmla="*/ 49 h 67"/>
              <a:gd name="T16" fmla="*/ 18 w 60"/>
              <a:gd name="T17" fmla="*/ 67 h 67"/>
              <a:gd name="T18" fmla="*/ 46 w 60"/>
              <a:gd name="T19" fmla="*/ 56 h 67"/>
              <a:gd name="T20" fmla="*/ 47 w 60"/>
              <a:gd name="T21" fmla="*/ 65 h 67"/>
              <a:gd name="T22" fmla="*/ 60 w 60"/>
              <a:gd name="T23" fmla="*/ 65 h 67"/>
              <a:gd name="T24" fmla="*/ 60 w 60"/>
              <a:gd name="T25" fmla="*/ 0 h 67"/>
              <a:gd name="T26" fmla="*/ 44 w 60"/>
              <a:gd name="T27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" h="67">
                <a:moveTo>
                  <a:pt x="44" y="0"/>
                </a:moveTo>
                <a:cubicBezTo>
                  <a:pt x="44" y="46"/>
                  <a:pt x="44" y="46"/>
                  <a:pt x="44" y="46"/>
                </a:cubicBezTo>
                <a:cubicBezTo>
                  <a:pt x="35" y="51"/>
                  <a:pt x="29" y="53"/>
                  <a:pt x="25" y="53"/>
                </a:cubicBezTo>
                <a:cubicBezTo>
                  <a:pt x="21" y="53"/>
                  <a:pt x="19" y="52"/>
                  <a:pt x="18" y="51"/>
                </a:cubicBezTo>
                <a:cubicBezTo>
                  <a:pt x="17" y="50"/>
                  <a:pt x="16" y="47"/>
                  <a:pt x="17" y="44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1"/>
                  <a:pt x="6" y="67"/>
                  <a:pt x="18" y="67"/>
                </a:cubicBezTo>
                <a:cubicBezTo>
                  <a:pt x="27" y="67"/>
                  <a:pt x="36" y="63"/>
                  <a:pt x="46" y="56"/>
                </a:cubicBezTo>
                <a:cubicBezTo>
                  <a:pt x="47" y="65"/>
                  <a:pt x="47" y="65"/>
                  <a:pt x="47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0"/>
                  <a:pt x="60" y="0"/>
                  <a:pt x="60" y="0"/>
                </a:cubicBezTo>
                <a:lnTo>
                  <a:pt x="4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97D64070-E7F7-4E60-B850-F41FA0981D77}"/>
              </a:ext>
            </a:extLst>
          </p:cNvPr>
          <p:cNvSpPr>
            <a:spLocks/>
          </p:cNvSpPr>
          <p:nvPr userDrawn="1"/>
        </p:nvSpPr>
        <p:spPr bwMode="auto">
          <a:xfrm>
            <a:off x="770867" y="6464775"/>
            <a:ext cx="142359" cy="216973"/>
          </a:xfrm>
          <a:custGeom>
            <a:avLst/>
            <a:gdLst>
              <a:gd name="T0" fmla="*/ 43 w 61"/>
              <a:gd name="T1" fmla="*/ 92 h 92"/>
              <a:gd name="T2" fmla="*/ 61 w 61"/>
              <a:gd name="T3" fmla="*/ 92 h 92"/>
              <a:gd name="T4" fmla="*/ 41 w 61"/>
              <a:gd name="T5" fmla="*/ 62 h 92"/>
              <a:gd name="T6" fmla="*/ 35 w 61"/>
              <a:gd name="T7" fmla="*/ 56 h 92"/>
              <a:gd name="T8" fmla="*/ 35 w 61"/>
              <a:gd name="T9" fmla="*/ 55 h 92"/>
              <a:gd name="T10" fmla="*/ 41 w 61"/>
              <a:gd name="T11" fmla="*/ 50 h 92"/>
              <a:gd name="T12" fmla="*/ 59 w 61"/>
              <a:gd name="T13" fmla="*/ 27 h 92"/>
              <a:gd name="T14" fmla="*/ 41 w 61"/>
              <a:gd name="T15" fmla="*/ 27 h 92"/>
              <a:gd name="T16" fmla="*/ 23 w 61"/>
              <a:gd name="T17" fmla="*/ 50 h 92"/>
              <a:gd name="T18" fmla="*/ 16 w 61"/>
              <a:gd name="T19" fmla="*/ 50 h 92"/>
              <a:gd name="T20" fmla="*/ 17 w 61"/>
              <a:gd name="T21" fmla="*/ 39 h 92"/>
              <a:gd name="T22" fmla="*/ 17 w 61"/>
              <a:gd name="T23" fmla="*/ 0 h 92"/>
              <a:gd name="T24" fmla="*/ 0 w 61"/>
              <a:gd name="T25" fmla="*/ 0 h 92"/>
              <a:gd name="T26" fmla="*/ 0 w 61"/>
              <a:gd name="T27" fmla="*/ 92 h 92"/>
              <a:gd name="T28" fmla="*/ 16 w 61"/>
              <a:gd name="T29" fmla="*/ 92 h 92"/>
              <a:gd name="T30" fmla="*/ 16 w 61"/>
              <a:gd name="T31" fmla="*/ 71 h 92"/>
              <a:gd name="T32" fmla="*/ 16 w 61"/>
              <a:gd name="T33" fmla="*/ 61 h 92"/>
              <a:gd name="T34" fmla="*/ 23 w 61"/>
              <a:gd name="T35" fmla="*/ 61 h 92"/>
              <a:gd name="T36" fmla="*/ 43 w 61"/>
              <a:gd name="T3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" h="92">
                <a:moveTo>
                  <a:pt x="43" y="92"/>
                </a:moveTo>
                <a:cubicBezTo>
                  <a:pt x="61" y="92"/>
                  <a:pt x="61" y="92"/>
                  <a:pt x="61" y="9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59"/>
                  <a:pt x="37" y="57"/>
                  <a:pt x="35" y="56"/>
                </a:cubicBezTo>
                <a:cubicBezTo>
                  <a:pt x="35" y="55"/>
                  <a:pt x="35" y="55"/>
                  <a:pt x="35" y="55"/>
                </a:cubicBezTo>
                <a:cubicBezTo>
                  <a:pt x="37" y="54"/>
                  <a:pt x="39" y="52"/>
                  <a:pt x="41" y="50"/>
                </a:cubicBezTo>
                <a:cubicBezTo>
                  <a:pt x="59" y="27"/>
                  <a:pt x="59" y="27"/>
                  <a:pt x="59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23" y="50"/>
                  <a:pt x="23" y="50"/>
                  <a:pt x="23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47"/>
                  <a:pt x="17" y="43"/>
                  <a:pt x="17" y="39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2"/>
                  <a:pt x="0" y="92"/>
                  <a:pt x="0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9"/>
                  <a:pt x="16" y="65"/>
                  <a:pt x="16" y="61"/>
                </a:cubicBezTo>
                <a:cubicBezTo>
                  <a:pt x="23" y="61"/>
                  <a:pt x="23" y="61"/>
                  <a:pt x="23" y="61"/>
                </a:cubicBezTo>
                <a:lnTo>
                  <a:pt x="43" y="9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9F14B8C7-AA7A-4A6B-BA99-5C6FBFD08F0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8317" y="6523681"/>
            <a:ext cx="143340" cy="161995"/>
          </a:xfrm>
          <a:custGeom>
            <a:avLst/>
            <a:gdLst>
              <a:gd name="T0" fmla="*/ 61 w 61"/>
              <a:gd name="T1" fmla="*/ 23 h 69"/>
              <a:gd name="T2" fmla="*/ 54 w 61"/>
              <a:gd name="T3" fmla="*/ 6 h 69"/>
              <a:gd name="T4" fmla="*/ 31 w 61"/>
              <a:gd name="T5" fmla="*/ 0 h 69"/>
              <a:gd name="T6" fmla="*/ 7 w 61"/>
              <a:gd name="T7" fmla="*/ 8 h 69"/>
              <a:gd name="T8" fmla="*/ 0 w 61"/>
              <a:gd name="T9" fmla="*/ 34 h 69"/>
              <a:gd name="T10" fmla="*/ 7 w 61"/>
              <a:gd name="T11" fmla="*/ 61 h 69"/>
              <a:gd name="T12" fmla="*/ 32 w 61"/>
              <a:gd name="T13" fmla="*/ 69 h 69"/>
              <a:gd name="T14" fmla="*/ 59 w 61"/>
              <a:gd name="T15" fmla="*/ 64 h 69"/>
              <a:gd name="T16" fmla="*/ 58 w 61"/>
              <a:gd name="T17" fmla="*/ 54 h 69"/>
              <a:gd name="T18" fmla="*/ 34 w 61"/>
              <a:gd name="T19" fmla="*/ 55 h 69"/>
              <a:gd name="T20" fmla="*/ 22 w 61"/>
              <a:gd name="T21" fmla="*/ 53 h 69"/>
              <a:gd name="T22" fmla="*/ 17 w 61"/>
              <a:gd name="T23" fmla="*/ 41 h 69"/>
              <a:gd name="T24" fmla="*/ 44 w 61"/>
              <a:gd name="T25" fmla="*/ 41 h 69"/>
              <a:gd name="T26" fmla="*/ 61 w 61"/>
              <a:gd name="T27" fmla="*/ 23 h 69"/>
              <a:gd name="T28" fmla="*/ 45 w 61"/>
              <a:gd name="T29" fmla="*/ 22 h 69"/>
              <a:gd name="T30" fmla="*/ 39 w 61"/>
              <a:gd name="T31" fmla="*/ 30 h 69"/>
              <a:gd name="T32" fmla="*/ 17 w 61"/>
              <a:gd name="T33" fmla="*/ 30 h 69"/>
              <a:gd name="T34" fmla="*/ 20 w 61"/>
              <a:gd name="T35" fmla="*/ 16 h 69"/>
              <a:gd name="T36" fmla="*/ 32 w 61"/>
              <a:gd name="T37" fmla="*/ 13 h 69"/>
              <a:gd name="T38" fmla="*/ 42 w 61"/>
              <a:gd name="T39" fmla="*/ 15 h 69"/>
              <a:gd name="T40" fmla="*/ 45 w 61"/>
              <a:gd name="T41" fmla="*/ 2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69">
                <a:moveTo>
                  <a:pt x="61" y="23"/>
                </a:moveTo>
                <a:cubicBezTo>
                  <a:pt x="61" y="15"/>
                  <a:pt x="59" y="9"/>
                  <a:pt x="54" y="6"/>
                </a:cubicBezTo>
                <a:cubicBezTo>
                  <a:pt x="49" y="2"/>
                  <a:pt x="42" y="0"/>
                  <a:pt x="31" y="0"/>
                </a:cubicBezTo>
                <a:cubicBezTo>
                  <a:pt x="20" y="0"/>
                  <a:pt x="12" y="3"/>
                  <a:pt x="7" y="8"/>
                </a:cubicBezTo>
                <a:cubicBezTo>
                  <a:pt x="2" y="13"/>
                  <a:pt x="0" y="22"/>
                  <a:pt x="0" y="34"/>
                </a:cubicBezTo>
                <a:cubicBezTo>
                  <a:pt x="0" y="47"/>
                  <a:pt x="2" y="55"/>
                  <a:pt x="7" y="61"/>
                </a:cubicBezTo>
                <a:cubicBezTo>
                  <a:pt x="12" y="66"/>
                  <a:pt x="21" y="69"/>
                  <a:pt x="32" y="69"/>
                </a:cubicBezTo>
                <a:cubicBezTo>
                  <a:pt x="44" y="69"/>
                  <a:pt x="53" y="67"/>
                  <a:pt x="59" y="64"/>
                </a:cubicBezTo>
                <a:cubicBezTo>
                  <a:pt x="58" y="54"/>
                  <a:pt x="58" y="54"/>
                  <a:pt x="58" y="54"/>
                </a:cubicBezTo>
                <a:cubicBezTo>
                  <a:pt x="49" y="55"/>
                  <a:pt x="41" y="55"/>
                  <a:pt x="34" y="55"/>
                </a:cubicBezTo>
                <a:cubicBezTo>
                  <a:pt x="29" y="55"/>
                  <a:pt x="24" y="54"/>
                  <a:pt x="22" y="53"/>
                </a:cubicBezTo>
                <a:cubicBezTo>
                  <a:pt x="19" y="51"/>
                  <a:pt x="18" y="47"/>
                  <a:pt x="17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55" y="41"/>
                  <a:pt x="61" y="35"/>
                  <a:pt x="61" y="23"/>
                </a:cubicBezTo>
                <a:moveTo>
                  <a:pt x="45" y="22"/>
                </a:moveTo>
                <a:cubicBezTo>
                  <a:pt x="45" y="27"/>
                  <a:pt x="43" y="30"/>
                  <a:pt x="39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3"/>
                  <a:pt x="18" y="19"/>
                  <a:pt x="20" y="16"/>
                </a:cubicBezTo>
                <a:cubicBezTo>
                  <a:pt x="22" y="14"/>
                  <a:pt x="26" y="13"/>
                  <a:pt x="32" y="13"/>
                </a:cubicBezTo>
                <a:cubicBezTo>
                  <a:pt x="37" y="13"/>
                  <a:pt x="40" y="13"/>
                  <a:pt x="42" y="15"/>
                </a:cubicBezTo>
                <a:cubicBezTo>
                  <a:pt x="44" y="16"/>
                  <a:pt x="45" y="19"/>
                  <a:pt x="45" y="22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Freeform 9">
            <a:extLst>
              <a:ext uri="{FF2B5EF4-FFF2-40B4-BE49-F238E27FC236}">
                <a16:creationId xmlns:a16="http://schemas.microsoft.com/office/drawing/2014/main" id="{50E33ED2-5D28-4346-84C3-123D5C1507F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31737" y="6236021"/>
            <a:ext cx="292571" cy="272935"/>
          </a:xfrm>
          <a:custGeom>
            <a:avLst/>
            <a:gdLst>
              <a:gd name="T0" fmla="*/ 65 w 125"/>
              <a:gd name="T1" fmla="*/ 1 h 116"/>
              <a:gd name="T2" fmla="*/ 0 w 125"/>
              <a:gd name="T3" fmla="*/ 44 h 116"/>
              <a:gd name="T4" fmla="*/ 13 w 125"/>
              <a:gd name="T5" fmla="*/ 76 h 116"/>
              <a:gd name="T6" fmla="*/ 39 w 125"/>
              <a:gd name="T7" fmla="*/ 91 h 116"/>
              <a:gd name="T8" fmla="*/ 39 w 125"/>
              <a:gd name="T9" fmla="*/ 91 h 116"/>
              <a:gd name="T10" fmla="*/ 39 w 125"/>
              <a:gd name="T11" fmla="*/ 92 h 116"/>
              <a:gd name="T12" fmla="*/ 39 w 125"/>
              <a:gd name="T13" fmla="*/ 92 h 116"/>
              <a:gd name="T14" fmla="*/ 21 w 125"/>
              <a:gd name="T15" fmla="*/ 116 h 116"/>
              <a:gd name="T16" fmla="*/ 30 w 125"/>
              <a:gd name="T17" fmla="*/ 116 h 116"/>
              <a:gd name="T18" fmla="*/ 66 w 125"/>
              <a:gd name="T19" fmla="*/ 95 h 116"/>
              <a:gd name="T20" fmla="*/ 124 w 125"/>
              <a:gd name="T21" fmla="*/ 49 h 116"/>
              <a:gd name="T22" fmla="*/ 65 w 125"/>
              <a:gd name="T23" fmla="*/ 1 h 116"/>
              <a:gd name="T24" fmla="*/ 82 w 125"/>
              <a:gd name="T25" fmla="*/ 77 h 116"/>
              <a:gd name="T26" fmla="*/ 52 w 125"/>
              <a:gd name="T27" fmla="*/ 85 h 116"/>
              <a:gd name="T28" fmla="*/ 70 w 125"/>
              <a:gd name="T29" fmla="*/ 56 h 116"/>
              <a:gd name="T30" fmla="*/ 68 w 125"/>
              <a:gd name="T31" fmla="*/ 56 h 116"/>
              <a:gd name="T32" fmla="*/ 41 w 125"/>
              <a:gd name="T33" fmla="*/ 83 h 116"/>
              <a:gd name="T34" fmla="*/ 32 w 125"/>
              <a:gd name="T35" fmla="*/ 78 h 116"/>
              <a:gd name="T36" fmla="*/ 35 w 125"/>
              <a:gd name="T37" fmla="*/ 29 h 116"/>
              <a:gd name="T38" fmla="*/ 75 w 125"/>
              <a:gd name="T39" fmla="*/ 19 h 116"/>
              <a:gd name="T40" fmla="*/ 99 w 125"/>
              <a:gd name="T41" fmla="*/ 16 h 116"/>
              <a:gd name="T42" fmla="*/ 82 w 125"/>
              <a:gd name="T43" fmla="*/ 7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116">
                <a:moveTo>
                  <a:pt x="65" y="1"/>
                </a:moveTo>
                <a:cubicBezTo>
                  <a:pt x="30" y="0"/>
                  <a:pt x="1" y="19"/>
                  <a:pt x="0" y="44"/>
                </a:cubicBezTo>
                <a:cubicBezTo>
                  <a:pt x="0" y="56"/>
                  <a:pt x="3" y="67"/>
                  <a:pt x="13" y="76"/>
                </a:cubicBezTo>
                <a:cubicBezTo>
                  <a:pt x="26" y="89"/>
                  <a:pt x="39" y="91"/>
                  <a:pt x="39" y="91"/>
                </a:cubicBezTo>
                <a:cubicBezTo>
                  <a:pt x="39" y="91"/>
                  <a:pt x="39" y="91"/>
                  <a:pt x="39" y="91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8" y="93"/>
                  <a:pt x="21" y="116"/>
                  <a:pt x="21" y="116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39" y="109"/>
                  <a:pt x="60" y="95"/>
                  <a:pt x="66" y="95"/>
                </a:cubicBezTo>
                <a:cubicBezTo>
                  <a:pt x="104" y="94"/>
                  <a:pt x="124" y="70"/>
                  <a:pt x="124" y="49"/>
                </a:cubicBezTo>
                <a:cubicBezTo>
                  <a:pt x="125" y="24"/>
                  <a:pt x="100" y="3"/>
                  <a:pt x="65" y="1"/>
                </a:cubicBezTo>
                <a:close/>
                <a:moveTo>
                  <a:pt x="82" y="77"/>
                </a:moveTo>
                <a:cubicBezTo>
                  <a:pt x="74" y="83"/>
                  <a:pt x="62" y="86"/>
                  <a:pt x="52" y="85"/>
                </a:cubicBezTo>
                <a:cubicBezTo>
                  <a:pt x="60" y="71"/>
                  <a:pt x="70" y="56"/>
                  <a:pt x="70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5" y="59"/>
                  <a:pt x="52" y="69"/>
                  <a:pt x="41" y="83"/>
                </a:cubicBezTo>
                <a:cubicBezTo>
                  <a:pt x="37" y="82"/>
                  <a:pt x="34" y="80"/>
                  <a:pt x="32" y="78"/>
                </a:cubicBezTo>
                <a:cubicBezTo>
                  <a:pt x="17" y="65"/>
                  <a:pt x="20" y="41"/>
                  <a:pt x="35" y="29"/>
                </a:cubicBezTo>
                <a:cubicBezTo>
                  <a:pt x="47" y="19"/>
                  <a:pt x="62" y="19"/>
                  <a:pt x="75" y="19"/>
                </a:cubicBezTo>
                <a:cubicBezTo>
                  <a:pt x="89" y="19"/>
                  <a:pt x="99" y="16"/>
                  <a:pt x="99" y="16"/>
                </a:cubicBezTo>
                <a:cubicBezTo>
                  <a:pt x="99" y="16"/>
                  <a:pt x="108" y="56"/>
                  <a:pt x="82" y="7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2" descr="C:\Essi yleiset\LUKE töitä\Powerpoint-pohjat\Esityspohja 2019\c_natural_resources_grey.png">
            <a:extLst>
              <a:ext uri="{FF2B5EF4-FFF2-40B4-BE49-F238E27FC236}">
                <a16:creationId xmlns:a16="http://schemas.microsoft.com/office/drawing/2014/main" id="{1AC5D7F0-83EF-4E2E-B549-C6103AA9BC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5629" y="6532256"/>
            <a:ext cx="2959687" cy="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7CD3EBE7-32A7-4CCA-9E4B-5CA42EE7C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46101" y="6118578"/>
            <a:ext cx="5633425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4412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9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119B853-ADDC-4DFF-B4C3-1EE44CE34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8" y="1614153"/>
            <a:ext cx="5631543" cy="43675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C23B9A4-56FB-4D07-B916-945A24B17E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201" y="1614151"/>
            <a:ext cx="5428343" cy="43675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2C107CE5-9FCC-496E-B948-8E8202D94D07}"/>
              </a:ext>
            </a:extLst>
          </p:cNvPr>
          <p:cNvSpPr>
            <a:spLocks/>
          </p:cNvSpPr>
          <p:nvPr userDrawn="1"/>
        </p:nvSpPr>
        <p:spPr bwMode="auto">
          <a:xfrm>
            <a:off x="458661" y="6464775"/>
            <a:ext cx="133523" cy="216973"/>
          </a:xfrm>
          <a:custGeom>
            <a:avLst/>
            <a:gdLst>
              <a:gd name="T0" fmla="*/ 0 w 57"/>
              <a:gd name="T1" fmla="*/ 0 h 92"/>
              <a:gd name="T2" fmla="*/ 0 w 57"/>
              <a:gd name="T3" fmla="*/ 73 h 92"/>
              <a:gd name="T4" fmla="*/ 21 w 57"/>
              <a:gd name="T5" fmla="*/ 92 h 92"/>
              <a:gd name="T6" fmla="*/ 57 w 57"/>
              <a:gd name="T7" fmla="*/ 91 h 92"/>
              <a:gd name="T8" fmla="*/ 56 w 57"/>
              <a:gd name="T9" fmla="*/ 78 h 92"/>
              <a:gd name="T10" fmla="*/ 24 w 57"/>
              <a:gd name="T11" fmla="*/ 78 h 92"/>
              <a:gd name="T12" fmla="*/ 18 w 57"/>
              <a:gd name="T13" fmla="*/ 76 h 92"/>
              <a:gd name="T14" fmla="*/ 17 w 57"/>
              <a:gd name="T15" fmla="*/ 71 h 92"/>
              <a:gd name="T16" fmla="*/ 17 w 57"/>
              <a:gd name="T17" fmla="*/ 0 h 92"/>
              <a:gd name="T18" fmla="*/ 0 w 57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92">
                <a:moveTo>
                  <a:pt x="0" y="0"/>
                </a:moveTo>
                <a:cubicBezTo>
                  <a:pt x="0" y="73"/>
                  <a:pt x="0" y="73"/>
                  <a:pt x="0" y="73"/>
                </a:cubicBezTo>
                <a:cubicBezTo>
                  <a:pt x="0" y="86"/>
                  <a:pt x="7" y="92"/>
                  <a:pt x="21" y="92"/>
                </a:cubicBezTo>
                <a:cubicBezTo>
                  <a:pt x="36" y="92"/>
                  <a:pt x="48" y="92"/>
                  <a:pt x="57" y="91"/>
                </a:cubicBezTo>
                <a:cubicBezTo>
                  <a:pt x="56" y="78"/>
                  <a:pt x="56" y="78"/>
                  <a:pt x="56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2" y="78"/>
                  <a:pt x="19" y="78"/>
                  <a:pt x="18" y="76"/>
                </a:cubicBezTo>
                <a:cubicBezTo>
                  <a:pt x="17" y="75"/>
                  <a:pt x="17" y="73"/>
                  <a:pt x="17" y="71"/>
                </a:cubicBezTo>
                <a:cubicBezTo>
                  <a:pt x="17" y="0"/>
                  <a:pt x="17" y="0"/>
                  <a:pt x="1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14C58757-D163-47F8-AFE4-B94DD15AC11D}"/>
              </a:ext>
            </a:extLst>
          </p:cNvPr>
          <p:cNvSpPr>
            <a:spLocks/>
          </p:cNvSpPr>
          <p:nvPr userDrawn="1"/>
        </p:nvSpPr>
        <p:spPr bwMode="auto">
          <a:xfrm>
            <a:off x="602001" y="6527609"/>
            <a:ext cx="140395" cy="158067"/>
          </a:xfrm>
          <a:custGeom>
            <a:avLst/>
            <a:gdLst>
              <a:gd name="T0" fmla="*/ 44 w 60"/>
              <a:gd name="T1" fmla="*/ 0 h 67"/>
              <a:gd name="T2" fmla="*/ 44 w 60"/>
              <a:gd name="T3" fmla="*/ 46 h 67"/>
              <a:gd name="T4" fmla="*/ 25 w 60"/>
              <a:gd name="T5" fmla="*/ 53 h 67"/>
              <a:gd name="T6" fmla="*/ 18 w 60"/>
              <a:gd name="T7" fmla="*/ 51 h 67"/>
              <a:gd name="T8" fmla="*/ 17 w 60"/>
              <a:gd name="T9" fmla="*/ 44 h 67"/>
              <a:gd name="T10" fmla="*/ 17 w 60"/>
              <a:gd name="T11" fmla="*/ 0 h 67"/>
              <a:gd name="T12" fmla="*/ 0 w 60"/>
              <a:gd name="T13" fmla="*/ 0 h 67"/>
              <a:gd name="T14" fmla="*/ 0 w 60"/>
              <a:gd name="T15" fmla="*/ 49 h 67"/>
              <a:gd name="T16" fmla="*/ 18 w 60"/>
              <a:gd name="T17" fmla="*/ 67 h 67"/>
              <a:gd name="T18" fmla="*/ 46 w 60"/>
              <a:gd name="T19" fmla="*/ 56 h 67"/>
              <a:gd name="T20" fmla="*/ 47 w 60"/>
              <a:gd name="T21" fmla="*/ 65 h 67"/>
              <a:gd name="T22" fmla="*/ 60 w 60"/>
              <a:gd name="T23" fmla="*/ 65 h 67"/>
              <a:gd name="T24" fmla="*/ 60 w 60"/>
              <a:gd name="T25" fmla="*/ 0 h 67"/>
              <a:gd name="T26" fmla="*/ 44 w 60"/>
              <a:gd name="T27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" h="67">
                <a:moveTo>
                  <a:pt x="44" y="0"/>
                </a:moveTo>
                <a:cubicBezTo>
                  <a:pt x="44" y="46"/>
                  <a:pt x="44" y="46"/>
                  <a:pt x="44" y="46"/>
                </a:cubicBezTo>
                <a:cubicBezTo>
                  <a:pt x="35" y="51"/>
                  <a:pt x="29" y="53"/>
                  <a:pt x="25" y="53"/>
                </a:cubicBezTo>
                <a:cubicBezTo>
                  <a:pt x="21" y="53"/>
                  <a:pt x="19" y="52"/>
                  <a:pt x="18" y="51"/>
                </a:cubicBezTo>
                <a:cubicBezTo>
                  <a:pt x="17" y="50"/>
                  <a:pt x="16" y="47"/>
                  <a:pt x="17" y="44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1"/>
                  <a:pt x="6" y="67"/>
                  <a:pt x="18" y="67"/>
                </a:cubicBezTo>
                <a:cubicBezTo>
                  <a:pt x="27" y="67"/>
                  <a:pt x="36" y="63"/>
                  <a:pt x="46" y="56"/>
                </a:cubicBezTo>
                <a:cubicBezTo>
                  <a:pt x="47" y="65"/>
                  <a:pt x="47" y="65"/>
                  <a:pt x="47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0"/>
                  <a:pt x="60" y="0"/>
                  <a:pt x="60" y="0"/>
                </a:cubicBezTo>
                <a:lnTo>
                  <a:pt x="4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C46753AE-879E-4CC0-BE5E-8FBC9BD80CAB}"/>
              </a:ext>
            </a:extLst>
          </p:cNvPr>
          <p:cNvSpPr>
            <a:spLocks/>
          </p:cNvSpPr>
          <p:nvPr userDrawn="1"/>
        </p:nvSpPr>
        <p:spPr bwMode="auto">
          <a:xfrm>
            <a:off x="770867" y="6464775"/>
            <a:ext cx="142359" cy="216973"/>
          </a:xfrm>
          <a:custGeom>
            <a:avLst/>
            <a:gdLst>
              <a:gd name="T0" fmla="*/ 43 w 61"/>
              <a:gd name="T1" fmla="*/ 92 h 92"/>
              <a:gd name="T2" fmla="*/ 61 w 61"/>
              <a:gd name="T3" fmla="*/ 92 h 92"/>
              <a:gd name="T4" fmla="*/ 41 w 61"/>
              <a:gd name="T5" fmla="*/ 62 h 92"/>
              <a:gd name="T6" fmla="*/ 35 w 61"/>
              <a:gd name="T7" fmla="*/ 56 h 92"/>
              <a:gd name="T8" fmla="*/ 35 w 61"/>
              <a:gd name="T9" fmla="*/ 55 h 92"/>
              <a:gd name="T10" fmla="*/ 41 w 61"/>
              <a:gd name="T11" fmla="*/ 50 h 92"/>
              <a:gd name="T12" fmla="*/ 59 w 61"/>
              <a:gd name="T13" fmla="*/ 27 h 92"/>
              <a:gd name="T14" fmla="*/ 41 w 61"/>
              <a:gd name="T15" fmla="*/ 27 h 92"/>
              <a:gd name="T16" fmla="*/ 23 w 61"/>
              <a:gd name="T17" fmla="*/ 50 h 92"/>
              <a:gd name="T18" fmla="*/ 16 w 61"/>
              <a:gd name="T19" fmla="*/ 50 h 92"/>
              <a:gd name="T20" fmla="*/ 17 w 61"/>
              <a:gd name="T21" fmla="*/ 39 h 92"/>
              <a:gd name="T22" fmla="*/ 17 w 61"/>
              <a:gd name="T23" fmla="*/ 0 h 92"/>
              <a:gd name="T24" fmla="*/ 0 w 61"/>
              <a:gd name="T25" fmla="*/ 0 h 92"/>
              <a:gd name="T26" fmla="*/ 0 w 61"/>
              <a:gd name="T27" fmla="*/ 92 h 92"/>
              <a:gd name="T28" fmla="*/ 16 w 61"/>
              <a:gd name="T29" fmla="*/ 92 h 92"/>
              <a:gd name="T30" fmla="*/ 16 w 61"/>
              <a:gd name="T31" fmla="*/ 71 h 92"/>
              <a:gd name="T32" fmla="*/ 16 w 61"/>
              <a:gd name="T33" fmla="*/ 61 h 92"/>
              <a:gd name="T34" fmla="*/ 23 w 61"/>
              <a:gd name="T35" fmla="*/ 61 h 92"/>
              <a:gd name="T36" fmla="*/ 43 w 61"/>
              <a:gd name="T3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" h="92">
                <a:moveTo>
                  <a:pt x="43" y="92"/>
                </a:moveTo>
                <a:cubicBezTo>
                  <a:pt x="61" y="92"/>
                  <a:pt x="61" y="92"/>
                  <a:pt x="61" y="9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59"/>
                  <a:pt x="37" y="57"/>
                  <a:pt x="35" y="56"/>
                </a:cubicBezTo>
                <a:cubicBezTo>
                  <a:pt x="35" y="55"/>
                  <a:pt x="35" y="55"/>
                  <a:pt x="35" y="55"/>
                </a:cubicBezTo>
                <a:cubicBezTo>
                  <a:pt x="37" y="54"/>
                  <a:pt x="39" y="52"/>
                  <a:pt x="41" y="50"/>
                </a:cubicBezTo>
                <a:cubicBezTo>
                  <a:pt x="59" y="27"/>
                  <a:pt x="59" y="27"/>
                  <a:pt x="59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23" y="50"/>
                  <a:pt x="23" y="50"/>
                  <a:pt x="23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47"/>
                  <a:pt x="17" y="43"/>
                  <a:pt x="17" y="39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2"/>
                  <a:pt x="0" y="92"/>
                  <a:pt x="0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9"/>
                  <a:pt x="16" y="65"/>
                  <a:pt x="16" y="61"/>
                </a:cubicBezTo>
                <a:cubicBezTo>
                  <a:pt x="23" y="61"/>
                  <a:pt x="23" y="61"/>
                  <a:pt x="23" y="61"/>
                </a:cubicBezTo>
                <a:lnTo>
                  <a:pt x="43" y="9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B1352DC3-92C7-4931-B55A-A91B5D16BC2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8317" y="6523681"/>
            <a:ext cx="143340" cy="161995"/>
          </a:xfrm>
          <a:custGeom>
            <a:avLst/>
            <a:gdLst>
              <a:gd name="T0" fmla="*/ 61 w 61"/>
              <a:gd name="T1" fmla="*/ 23 h 69"/>
              <a:gd name="T2" fmla="*/ 54 w 61"/>
              <a:gd name="T3" fmla="*/ 6 h 69"/>
              <a:gd name="T4" fmla="*/ 31 w 61"/>
              <a:gd name="T5" fmla="*/ 0 h 69"/>
              <a:gd name="T6" fmla="*/ 7 w 61"/>
              <a:gd name="T7" fmla="*/ 8 h 69"/>
              <a:gd name="T8" fmla="*/ 0 w 61"/>
              <a:gd name="T9" fmla="*/ 34 h 69"/>
              <a:gd name="T10" fmla="*/ 7 w 61"/>
              <a:gd name="T11" fmla="*/ 61 h 69"/>
              <a:gd name="T12" fmla="*/ 32 w 61"/>
              <a:gd name="T13" fmla="*/ 69 h 69"/>
              <a:gd name="T14" fmla="*/ 59 w 61"/>
              <a:gd name="T15" fmla="*/ 64 h 69"/>
              <a:gd name="T16" fmla="*/ 58 w 61"/>
              <a:gd name="T17" fmla="*/ 54 h 69"/>
              <a:gd name="T18" fmla="*/ 34 w 61"/>
              <a:gd name="T19" fmla="*/ 55 h 69"/>
              <a:gd name="T20" fmla="*/ 22 w 61"/>
              <a:gd name="T21" fmla="*/ 53 h 69"/>
              <a:gd name="T22" fmla="*/ 17 w 61"/>
              <a:gd name="T23" fmla="*/ 41 h 69"/>
              <a:gd name="T24" fmla="*/ 44 w 61"/>
              <a:gd name="T25" fmla="*/ 41 h 69"/>
              <a:gd name="T26" fmla="*/ 61 w 61"/>
              <a:gd name="T27" fmla="*/ 23 h 69"/>
              <a:gd name="T28" fmla="*/ 45 w 61"/>
              <a:gd name="T29" fmla="*/ 22 h 69"/>
              <a:gd name="T30" fmla="*/ 39 w 61"/>
              <a:gd name="T31" fmla="*/ 30 h 69"/>
              <a:gd name="T32" fmla="*/ 17 w 61"/>
              <a:gd name="T33" fmla="*/ 30 h 69"/>
              <a:gd name="T34" fmla="*/ 20 w 61"/>
              <a:gd name="T35" fmla="*/ 16 h 69"/>
              <a:gd name="T36" fmla="*/ 32 w 61"/>
              <a:gd name="T37" fmla="*/ 13 h 69"/>
              <a:gd name="T38" fmla="*/ 42 w 61"/>
              <a:gd name="T39" fmla="*/ 15 h 69"/>
              <a:gd name="T40" fmla="*/ 45 w 61"/>
              <a:gd name="T41" fmla="*/ 2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69">
                <a:moveTo>
                  <a:pt x="61" y="23"/>
                </a:moveTo>
                <a:cubicBezTo>
                  <a:pt x="61" y="15"/>
                  <a:pt x="59" y="9"/>
                  <a:pt x="54" y="6"/>
                </a:cubicBezTo>
                <a:cubicBezTo>
                  <a:pt x="49" y="2"/>
                  <a:pt x="42" y="0"/>
                  <a:pt x="31" y="0"/>
                </a:cubicBezTo>
                <a:cubicBezTo>
                  <a:pt x="20" y="0"/>
                  <a:pt x="12" y="3"/>
                  <a:pt x="7" y="8"/>
                </a:cubicBezTo>
                <a:cubicBezTo>
                  <a:pt x="2" y="13"/>
                  <a:pt x="0" y="22"/>
                  <a:pt x="0" y="34"/>
                </a:cubicBezTo>
                <a:cubicBezTo>
                  <a:pt x="0" y="47"/>
                  <a:pt x="2" y="55"/>
                  <a:pt x="7" y="61"/>
                </a:cubicBezTo>
                <a:cubicBezTo>
                  <a:pt x="12" y="66"/>
                  <a:pt x="21" y="69"/>
                  <a:pt x="32" y="69"/>
                </a:cubicBezTo>
                <a:cubicBezTo>
                  <a:pt x="44" y="69"/>
                  <a:pt x="53" y="67"/>
                  <a:pt x="59" y="64"/>
                </a:cubicBezTo>
                <a:cubicBezTo>
                  <a:pt x="58" y="54"/>
                  <a:pt x="58" y="54"/>
                  <a:pt x="58" y="54"/>
                </a:cubicBezTo>
                <a:cubicBezTo>
                  <a:pt x="49" y="55"/>
                  <a:pt x="41" y="55"/>
                  <a:pt x="34" y="55"/>
                </a:cubicBezTo>
                <a:cubicBezTo>
                  <a:pt x="29" y="55"/>
                  <a:pt x="24" y="54"/>
                  <a:pt x="22" y="53"/>
                </a:cubicBezTo>
                <a:cubicBezTo>
                  <a:pt x="19" y="51"/>
                  <a:pt x="18" y="47"/>
                  <a:pt x="17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55" y="41"/>
                  <a:pt x="61" y="35"/>
                  <a:pt x="61" y="23"/>
                </a:cubicBezTo>
                <a:moveTo>
                  <a:pt x="45" y="22"/>
                </a:moveTo>
                <a:cubicBezTo>
                  <a:pt x="45" y="27"/>
                  <a:pt x="43" y="30"/>
                  <a:pt x="39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3"/>
                  <a:pt x="18" y="19"/>
                  <a:pt x="20" y="16"/>
                </a:cubicBezTo>
                <a:cubicBezTo>
                  <a:pt x="22" y="14"/>
                  <a:pt x="26" y="13"/>
                  <a:pt x="32" y="13"/>
                </a:cubicBezTo>
                <a:cubicBezTo>
                  <a:pt x="37" y="13"/>
                  <a:pt x="40" y="13"/>
                  <a:pt x="42" y="15"/>
                </a:cubicBezTo>
                <a:cubicBezTo>
                  <a:pt x="44" y="16"/>
                  <a:pt x="45" y="19"/>
                  <a:pt x="45" y="22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717954B8-CA08-4489-8E91-D4C4FCB5B2C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31737" y="6236021"/>
            <a:ext cx="292571" cy="272935"/>
          </a:xfrm>
          <a:custGeom>
            <a:avLst/>
            <a:gdLst>
              <a:gd name="T0" fmla="*/ 65 w 125"/>
              <a:gd name="T1" fmla="*/ 1 h 116"/>
              <a:gd name="T2" fmla="*/ 0 w 125"/>
              <a:gd name="T3" fmla="*/ 44 h 116"/>
              <a:gd name="T4" fmla="*/ 13 w 125"/>
              <a:gd name="T5" fmla="*/ 76 h 116"/>
              <a:gd name="T6" fmla="*/ 39 w 125"/>
              <a:gd name="T7" fmla="*/ 91 h 116"/>
              <a:gd name="T8" fmla="*/ 39 w 125"/>
              <a:gd name="T9" fmla="*/ 91 h 116"/>
              <a:gd name="T10" fmla="*/ 39 w 125"/>
              <a:gd name="T11" fmla="*/ 92 h 116"/>
              <a:gd name="T12" fmla="*/ 39 w 125"/>
              <a:gd name="T13" fmla="*/ 92 h 116"/>
              <a:gd name="T14" fmla="*/ 21 w 125"/>
              <a:gd name="T15" fmla="*/ 116 h 116"/>
              <a:gd name="T16" fmla="*/ 30 w 125"/>
              <a:gd name="T17" fmla="*/ 116 h 116"/>
              <a:gd name="T18" fmla="*/ 66 w 125"/>
              <a:gd name="T19" fmla="*/ 95 h 116"/>
              <a:gd name="T20" fmla="*/ 124 w 125"/>
              <a:gd name="T21" fmla="*/ 49 h 116"/>
              <a:gd name="T22" fmla="*/ 65 w 125"/>
              <a:gd name="T23" fmla="*/ 1 h 116"/>
              <a:gd name="T24" fmla="*/ 82 w 125"/>
              <a:gd name="T25" fmla="*/ 77 h 116"/>
              <a:gd name="T26" fmla="*/ 52 w 125"/>
              <a:gd name="T27" fmla="*/ 85 h 116"/>
              <a:gd name="T28" fmla="*/ 70 w 125"/>
              <a:gd name="T29" fmla="*/ 56 h 116"/>
              <a:gd name="T30" fmla="*/ 68 w 125"/>
              <a:gd name="T31" fmla="*/ 56 h 116"/>
              <a:gd name="T32" fmla="*/ 41 w 125"/>
              <a:gd name="T33" fmla="*/ 83 h 116"/>
              <a:gd name="T34" fmla="*/ 32 w 125"/>
              <a:gd name="T35" fmla="*/ 78 h 116"/>
              <a:gd name="T36" fmla="*/ 35 w 125"/>
              <a:gd name="T37" fmla="*/ 29 h 116"/>
              <a:gd name="T38" fmla="*/ 75 w 125"/>
              <a:gd name="T39" fmla="*/ 19 h 116"/>
              <a:gd name="T40" fmla="*/ 99 w 125"/>
              <a:gd name="T41" fmla="*/ 16 h 116"/>
              <a:gd name="T42" fmla="*/ 82 w 125"/>
              <a:gd name="T43" fmla="*/ 7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116">
                <a:moveTo>
                  <a:pt x="65" y="1"/>
                </a:moveTo>
                <a:cubicBezTo>
                  <a:pt x="30" y="0"/>
                  <a:pt x="1" y="19"/>
                  <a:pt x="0" y="44"/>
                </a:cubicBezTo>
                <a:cubicBezTo>
                  <a:pt x="0" y="56"/>
                  <a:pt x="3" y="67"/>
                  <a:pt x="13" y="76"/>
                </a:cubicBezTo>
                <a:cubicBezTo>
                  <a:pt x="26" y="89"/>
                  <a:pt x="39" y="91"/>
                  <a:pt x="39" y="91"/>
                </a:cubicBezTo>
                <a:cubicBezTo>
                  <a:pt x="39" y="91"/>
                  <a:pt x="39" y="91"/>
                  <a:pt x="39" y="91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8" y="93"/>
                  <a:pt x="21" y="116"/>
                  <a:pt x="21" y="116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39" y="109"/>
                  <a:pt x="60" y="95"/>
                  <a:pt x="66" y="95"/>
                </a:cubicBezTo>
                <a:cubicBezTo>
                  <a:pt x="104" y="94"/>
                  <a:pt x="124" y="70"/>
                  <a:pt x="124" y="49"/>
                </a:cubicBezTo>
                <a:cubicBezTo>
                  <a:pt x="125" y="24"/>
                  <a:pt x="100" y="3"/>
                  <a:pt x="65" y="1"/>
                </a:cubicBezTo>
                <a:close/>
                <a:moveTo>
                  <a:pt x="82" y="77"/>
                </a:moveTo>
                <a:cubicBezTo>
                  <a:pt x="74" y="83"/>
                  <a:pt x="62" y="86"/>
                  <a:pt x="52" y="85"/>
                </a:cubicBezTo>
                <a:cubicBezTo>
                  <a:pt x="60" y="71"/>
                  <a:pt x="70" y="56"/>
                  <a:pt x="70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5" y="59"/>
                  <a:pt x="52" y="69"/>
                  <a:pt x="41" y="83"/>
                </a:cubicBezTo>
                <a:cubicBezTo>
                  <a:pt x="37" y="82"/>
                  <a:pt x="34" y="80"/>
                  <a:pt x="32" y="78"/>
                </a:cubicBezTo>
                <a:cubicBezTo>
                  <a:pt x="17" y="65"/>
                  <a:pt x="20" y="41"/>
                  <a:pt x="35" y="29"/>
                </a:cubicBezTo>
                <a:cubicBezTo>
                  <a:pt x="47" y="19"/>
                  <a:pt x="62" y="19"/>
                  <a:pt x="75" y="19"/>
                </a:cubicBezTo>
                <a:cubicBezTo>
                  <a:pt x="89" y="19"/>
                  <a:pt x="99" y="16"/>
                  <a:pt x="99" y="16"/>
                </a:cubicBezTo>
                <a:cubicBezTo>
                  <a:pt x="99" y="16"/>
                  <a:pt x="108" y="56"/>
                  <a:pt x="82" y="7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2" descr="C:\Essi yleiset\LUKE töitä\Powerpoint-pohjat\Esityspohja 2019\c_natural_resources_grey.png">
            <a:extLst>
              <a:ext uri="{FF2B5EF4-FFF2-40B4-BE49-F238E27FC236}">
                <a16:creationId xmlns:a16="http://schemas.microsoft.com/office/drawing/2014/main" id="{ED4145E0-5FB1-4E6B-8033-F6A549C78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5629" y="6532256"/>
            <a:ext cx="2959687" cy="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91C37BDA-4496-4D16-BD3F-09DB6E6F6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46101" y="6118578"/>
            <a:ext cx="5633425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276419E9-0A50-4B67-96B5-BDAC6D8DC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4927" y="6457047"/>
            <a:ext cx="1062461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A36FDA5-2F37-449A-AE32-28285D23BDA8}" type="datetime1">
              <a:rPr lang="fi-FI" smtClean="0"/>
              <a:t>26.8.2023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9083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7391400" y="1651000"/>
            <a:ext cx="4320117" cy="432011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16" name="Left Arrow 15"/>
          <p:cNvSpPr/>
          <p:nvPr userDrawn="1"/>
        </p:nvSpPr>
        <p:spPr>
          <a:xfrm>
            <a:off x="12420600" y="1664251"/>
            <a:ext cx="383821" cy="248356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2854486" y="1628797"/>
            <a:ext cx="1941015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67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467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467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467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467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6"/>
          <p:cNvSpPr txBox="1">
            <a:spLocks/>
          </p:cNvSpPr>
          <p:nvPr userDrawn="1"/>
        </p:nvSpPr>
        <p:spPr>
          <a:xfrm>
            <a:off x="11229238" y="6459317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tx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tx2">
                  <a:lumMod val="40000"/>
                  <a:lumOff val="6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F5C6EC5-B5D7-4547-8B17-97D7B7BE1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8" y="1646921"/>
            <a:ext cx="6756297" cy="43347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2B84B325-8278-49BC-813B-063EF64A8AFF}"/>
              </a:ext>
            </a:extLst>
          </p:cNvPr>
          <p:cNvSpPr>
            <a:spLocks/>
          </p:cNvSpPr>
          <p:nvPr userDrawn="1"/>
        </p:nvSpPr>
        <p:spPr bwMode="auto">
          <a:xfrm>
            <a:off x="458661" y="6464775"/>
            <a:ext cx="133523" cy="216973"/>
          </a:xfrm>
          <a:custGeom>
            <a:avLst/>
            <a:gdLst>
              <a:gd name="T0" fmla="*/ 0 w 57"/>
              <a:gd name="T1" fmla="*/ 0 h 92"/>
              <a:gd name="T2" fmla="*/ 0 w 57"/>
              <a:gd name="T3" fmla="*/ 73 h 92"/>
              <a:gd name="T4" fmla="*/ 21 w 57"/>
              <a:gd name="T5" fmla="*/ 92 h 92"/>
              <a:gd name="T6" fmla="*/ 57 w 57"/>
              <a:gd name="T7" fmla="*/ 91 h 92"/>
              <a:gd name="T8" fmla="*/ 56 w 57"/>
              <a:gd name="T9" fmla="*/ 78 h 92"/>
              <a:gd name="T10" fmla="*/ 24 w 57"/>
              <a:gd name="T11" fmla="*/ 78 h 92"/>
              <a:gd name="T12" fmla="*/ 18 w 57"/>
              <a:gd name="T13" fmla="*/ 76 h 92"/>
              <a:gd name="T14" fmla="*/ 17 w 57"/>
              <a:gd name="T15" fmla="*/ 71 h 92"/>
              <a:gd name="T16" fmla="*/ 17 w 57"/>
              <a:gd name="T17" fmla="*/ 0 h 92"/>
              <a:gd name="T18" fmla="*/ 0 w 57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92">
                <a:moveTo>
                  <a:pt x="0" y="0"/>
                </a:moveTo>
                <a:cubicBezTo>
                  <a:pt x="0" y="73"/>
                  <a:pt x="0" y="73"/>
                  <a:pt x="0" y="73"/>
                </a:cubicBezTo>
                <a:cubicBezTo>
                  <a:pt x="0" y="86"/>
                  <a:pt x="7" y="92"/>
                  <a:pt x="21" y="92"/>
                </a:cubicBezTo>
                <a:cubicBezTo>
                  <a:pt x="36" y="92"/>
                  <a:pt x="48" y="92"/>
                  <a:pt x="57" y="91"/>
                </a:cubicBezTo>
                <a:cubicBezTo>
                  <a:pt x="56" y="78"/>
                  <a:pt x="56" y="78"/>
                  <a:pt x="56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2" y="78"/>
                  <a:pt x="19" y="78"/>
                  <a:pt x="18" y="76"/>
                </a:cubicBezTo>
                <a:cubicBezTo>
                  <a:pt x="17" y="75"/>
                  <a:pt x="17" y="73"/>
                  <a:pt x="17" y="71"/>
                </a:cubicBezTo>
                <a:cubicBezTo>
                  <a:pt x="17" y="0"/>
                  <a:pt x="17" y="0"/>
                  <a:pt x="1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289CA8BE-1205-420D-8D07-BDB84DE90939}"/>
              </a:ext>
            </a:extLst>
          </p:cNvPr>
          <p:cNvSpPr>
            <a:spLocks/>
          </p:cNvSpPr>
          <p:nvPr userDrawn="1"/>
        </p:nvSpPr>
        <p:spPr bwMode="auto">
          <a:xfrm>
            <a:off x="602001" y="6527609"/>
            <a:ext cx="140395" cy="158067"/>
          </a:xfrm>
          <a:custGeom>
            <a:avLst/>
            <a:gdLst>
              <a:gd name="T0" fmla="*/ 44 w 60"/>
              <a:gd name="T1" fmla="*/ 0 h 67"/>
              <a:gd name="T2" fmla="*/ 44 w 60"/>
              <a:gd name="T3" fmla="*/ 46 h 67"/>
              <a:gd name="T4" fmla="*/ 25 w 60"/>
              <a:gd name="T5" fmla="*/ 53 h 67"/>
              <a:gd name="T6" fmla="*/ 18 w 60"/>
              <a:gd name="T7" fmla="*/ 51 h 67"/>
              <a:gd name="T8" fmla="*/ 17 w 60"/>
              <a:gd name="T9" fmla="*/ 44 h 67"/>
              <a:gd name="T10" fmla="*/ 17 w 60"/>
              <a:gd name="T11" fmla="*/ 0 h 67"/>
              <a:gd name="T12" fmla="*/ 0 w 60"/>
              <a:gd name="T13" fmla="*/ 0 h 67"/>
              <a:gd name="T14" fmla="*/ 0 w 60"/>
              <a:gd name="T15" fmla="*/ 49 h 67"/>
              <a:gd name="T16" fmla="*/ 18 w 60"/>
              <a:gd name="T17" fmla="*/ 67 h 67"/>
              <a:gd name="T18" fmla="*/ 46 w 60"/>
              <a:gd name="T19" fmla="*/ 56 h 67"/>
              <a:gd name="T20" fmla="*/ 47 w 60"/>
              <a:gd name="T21" fmla="*/ 65 h 67"/>
              <a:gd name="T22" fmla="*/ 60 w 60"/>
              <a:gd name="T23" fmla="*/ 65 h 67"/>
              <a:gd name="T24" fmla="*/ 60 w 60"/>
              <a:gd name="T25" fmla="*/ 0 h 67"/>
              <a:gd name="T26" fmla="*/ 44 w 60"/>
              <a:gd name="T27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" h="67">
                <a:moveTo>
                  <a:pt x="44" y="0"/>
                </a:moveTo>
                <a:cubicBezTo>
                  <a:pt x="44" y="46"/>
                  <a:pt x="44" y="46"/>
                  <a:pt x="44" y="46"/>
                </a:cubicBezTo>
                <a:cubicBezTo>
                  <a:pt x="35" y="51"/>
                  <a:pt x="29" y="53"/>
                  <a:pt x="25" y="53"/>
                </a:cubicBezTo>
                <a:cubicBezTo>
                  <a:pt x="21" y="53"/>
                  <a:pt x="19" y="52"/>
                  <a:pt x="18" y="51"/>
                </a:cubicBezTo>
                <a:cubicBezTo>
                  <a:pt x="17" y="50"/>
                  <a:pt x="16" y="47"/>
                  <a:pt x="17" y="44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1"/>
                  <a:pt x="6" y="67"/>
                  <a:pt x="18" y="67"/>
                </a:cubicBezTo>
                <a:cubicBezTo>
                  <a:pt x="27" y="67"/>
                  <a:pt x="36" y="63"/>
                  <a:pt x="46" y="56"/>
                </a:cubicBezTo>
                <a:cubicBezTo>
                  <a:pt x="47" y="65"/>
                  <a:pt x="47" y="65"/>
                  <a:pt x="47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0"/>
                  <a:pt x="60" y="0"/>
                  <a:pt x="60" y="0"/>
                </a:cubicBezTo>
                <a:lnTo>
                  <a:pt x="4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E5D445C7-DDD1-41CD-AE95-A81D286181A4}"/>
              </a:ext>
            </a:extLst>
          </p:cNvPr>
          <p:cNvSpPr>
            <a:spLocks/>
          </p:cNvSpPr>
          <p:nvPr userDrawn="1"/>
        </p:nvSpPr>
        <p:spPr bwMode="auto">
          <a:xfrm>
            <a:off x="770867" y="6464775"/>
            <a:ext cx="142359" cy="216973"/>
          </a:xfrm>
          <a:custGeom>
            <a:avLst/>
            <a:gdLst>
              <a:gd name="T0" fmla="*/ 43 w 61"/>
              <a:gd name="T1" fmla="*/ 92 h 92"/>
              <a:gd name="T2" fmla="*/ 61 w 61"/>
              <a:gd name="T3" fmla="*/ 92 h 92"/>
              <a:gd name="T4" fmla="*/ 41 w 61"/>
              <a:gd name="T5" fmla="*/ 62 h 92"/>
              <a:gd name="T6" fmla="*/ 35 w 61"/>
              <a:gd name="T7" fmla="*/ 56 h 92"/>
              <a:gd name="T8" fmla="*/ 35 w 61"/>
              <a:gd name="T9" fmla="*/ 55 h 92"/>
              <a:gd name="T10" fmla="*/ 41 w 61"/>
              <a:gd name="T11" fmla="*/ 50 h 92"/>
              <a:gd name="T12" fmla="*/ 59 w 61"/>
              <a:gd name="T13" fmla="*/ 27 h 92"/>
              <a:gd name="T14" fmla="*/ 41 w 61"/>
              <a:gd name="T15" fmla="*/ 27 h 92"/>
              <a:gd name="T16" fmla="*/ 23 w 61"/>
              <a:gd name="T17" fmla="*/ 50 h 92"/>
              <a:gd name="T18" fmla="*/ 16 w 61"/>
              <a:gd name="T19" fmla="*/ 50 h 92"/>
              <a:gd name="T20" fmla="*/ 17 w 61"/>
              <a:gd name="T21" fmla="*/ 39 h 92"/>
              <a:gd name="T22" fmla="*/ 17 w 61"/>
              <a:gd name="T23" fmla="*/ 0 h 92"/>
              <a:gd name="T24" fmla="*/ 0 w 61"/>
              <a:gd name="T25" fmla="*/ 0 h 92"/>
              <a:gd name="T26" fmla="*/ 0 w 61"/>
              <a:gd name="T27" fmla="*/ 92 h 92"/>
              <a:gd name="T28" fmla="*/ 16 w 61"/>
              <a:gd name="T29" fmla="*/ 92 h 92"/>
              <a:gd name="T30" fmla="*/ 16 w 61"/>
              <a:gd name="T31" fmla="*/ 71 h 92"/>
              <a:gd name="T32" fmla="*/ 16 w 61"/>
              <a:gd name="T33" fmla="*/ 61 h 92"/>
              <a:gd name="T34" fmla="*/ 23 w 61"/>
              <a:gd name="T35" fmla="*/ 61 h 92"/>
              <a:gd name="T36" fmla="*/ 43 w 61"/>
              <a:gd name="T3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" h="92">
                <a:moveTo>
                  <a:pt x="43" y="92"/>
                </a:moveTo>
                <a:cubicBezTo>
                  <a:pt x="61" y="92"/>
                  <a:pt x="61" y="92"/>
                  <a:pt x="61" y="9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59"/>
                  <a:pt x="37" y="57"/>
                  <a:pt x="35" y="56"/>
                </a:cubicBezTo>
                <a:cubicBezTo>
                  <a:pt x="35" y="55"/>
                  <a:pt x="35" y="55"/>
                  <a:pt x="35" y="55"/>
                </a:cubicBezTo>
                <a:cubicBezTo>
                  <a:pt x="37" y="54"/>
                  <a:pt x="39" y="52"/>
                  <a:pt x="41" y="50"/>
                </a:cubicBezTo>
                <a:cubicBezTo>
                  <a:pt x="59" y="27"/>
                  <a:pt x="59" y="27"/>
                  <a:pt x="59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23" y="50"/>
                  <a:pt x="23" y="50"/>
                  <a:pt x="23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47"/>
                  <a:pt x="17" y="43"/>
                  <a:pt x="17" y="39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2"/>
                  <a:pt x="0" y="92"/>
                  <a:pt x="0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9"/>
                  <a:pt x="16" y="65"/>
                  <a:pt x="16" y="61"/>
                </a:cubicBezTo>
                <a:cubicBezTo>
                  <a:pt x="23" y="61"/>
                  <a:pt x="23" y="61"/>
                  <a:pt x="23" y="61"/>
                </a:cubicBezTo>
                <a:lnTo>
                  <a:pt x="43" y="9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6DB5534A-C019-4BB6-BB45-70F5C5E1B1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8317" y="6523681"/>
            <a:ext cx="143340" cy="161995"/>
          </a:xfrm>
          <a:custGeom>
            <a:avLst/>
            <a:gdLst>
              <a:gd name="T0" fmla="*/ 61 w 61"/>
              <a:gd name="T1" fmla="*/ 23 h 69"/>
              <a:gd name="T2" fmla="*/ 54 w 61"/>
              <a:gd name="T3" fmla="*/ 6 h 69"/>
              <a:gd name="T4" fmla="*/ 31 w 61"/>
              <a:gd name="T5" fmla="*/ 0 h 69"/>
              <a:gd name="T6" fmla="*/ 7 w 61"/>
              <a:gd name="T7" fmla="*/ 8 h 69"/>
              <a:gd name="T8" fmla="*/ 0 w 61"/>
              <a:gd name="T9" fmla="*/ 34 h 69"/>
              <a:gd name="T10" fmla="*/ 7 w 61"/>
              <a:gd name="T11" fmla="*/ 61 h 69"/>
              <a:gd name="T12" fmla="*/ 32 w 61"/>
              <a:gd name="T13" fmla="*/ 69 h 69"/>
              <a:gd name="T14" fmla="*/ 59 w 61"/>
              <a:gd name="T15" fmla="*/ 64 h 69"/>
              <a:gd name="T16" fmla="*/ 58 w 61"/>
              <a:gd name="T17" fmla="*/ 54 h 69"/>
              <a:gd name="T18" fmla="*/ 34 w 61"/>
              <a:gd name="T19" fmla="*/ 55 h 69"/>
              <a:gd name="T20" fmla="*/ 22 w 61"/>
              <a:gd name="T21" fmla="*/ 53 h 69"/>
              <a:gd name="T22" fmla="*/ 17 w 61"/>
              <a:gd name="T23" fmla="*/ 41 h 69"/>
              <a:gd name="T24" fmla="*/ 44 w 61"/>
              <a:gd name="T25" fmla="*/ 41 h 69"/>
              <a:gd name="T26" fmla="*/ 61 w 61"/>
              <a:gd name="T27" fmla="*/ 23 h 69"/>
              <a:gd name="T28" fmla="*/ 45 w 61"/>
              <a:gd name="T29" fmla="*/ 22 h 69"/>
              <a:gd name="T30" fmla="*/ 39 w 61"/>
              <a:gd name="T31" fmla="*/ 30 h 69"/>
              <a:gd name="T32" fmla="*/ 17 w 61"/>
              <a:gd name="T33" fmla="*/ 30 h 69"/>
              <a:gd name="T34" fmla="*/ 20 w 61"/>
              <a:gd name="T35" fmla="*/ 16 h 69"/>
              <a:gd name="T36" fmla="*/ 32 w 61"/>
              <a:gd name="T37" fmla="*/ 13 h 69"/>
              <a:gd name="T38" fmla="*/ 42 w 61"/>
              <a:gd name="T39" fmla="*/ 15 h 69"/>
              <a:gd name="T40" fmla="*/ 45 w 61"/>
              <a:gd name="T41" fmla="*/ 2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69">
                <a:moveTo>
                  <a:pt x="61" y="23"/>
                </a:moveTo>
                <a:cubicBezTo>
                  <a:pt x="61" y="15"/>
                  <a:pt x="59" y="9"/>
                  <a:pt x="54" y="6"/>
                </a:cubicBezTo>
                <a:cubicBezTo>
                  <a:pt x="49" y="2"/>
                  <a:pt x="42" y="0"/>
                  <a:pt x="31" y="0"/>
                </a:cubicBezTo>
                <a:cubicBezTo>
                  <a:pt x="20" y="0"/>
                  <a:pt x="12" y="3"/>
                  <a:pt x="7" y="8"/>
                </a:cubicBezTo>
                <a:cubicBezTo>
                  <a:pt x="2" y="13"/>
                  <a:pt x="0" y="22"/>
                  <a:pt x="0" y="34"/>
                </a:cubicBezTo>
                <a:cubicBezTo>
                  <a:pt x="0" y="47"/>
                  <a:pt x="2" y="55"/>
                  <a:pt x="7" y="61"/>
                </a:cubicBezTo>
                <a:cubicBezTo>
                  <a:pt x="12" y="66"/>
                  <a:pt x="21" y="69"/>
                  <a:pt x="32" y="69"/>
                </a:cubicBezTo>
                <a:cubicBezTo>
                  <a:pt x="44" y="69"/>
                  <a:pt x="53" y="67"/>
                  <a:pt x="59" y="64"/>
                </a:cubicBezTo>
                <a:cubicBezTo>
                  <a:pt x="58" y="54"/>
                  <a:pt x="58" y="54"/>
                  <a:pt x="58" y="54"/>
                </a:cubicBezTo>
                <a:cubicBezTo>
                  <a:pt x="49" y="55"/>
                  <a:pt x="41" y="55"/>
                  <a:pt x="34" y="55"/>
                </a:cubicBezTo>
                <a:cubicBezTo>
                  <a:pt x="29" y="55"/>
                  <a:pt x="24" y="54"/>
                  <a:pt x="22" y="53"/>
                </a:cubicBezTo>
                <a:cubicBezTo>
                  <a:pt x="19" y="51"/>
                  <a:pt x="18" y="47"/>
                  <a:pt x="17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55" y="41"/>
                  <a:pt x="61" y="35"/>
                  <a:pt x="61" y="23"/>
                </a:cubicBezTo>
                <a:moveTo>
                  <a:pt x="45" y="22"/>
                </a:moveTo>
                <a:cubicBezTo>
                  <a:pt x="45" y="27"/>
                  <a:pt x="43" y="30"/>
                  <a:pt x="39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3"/>
                  <a:pt x="18" y="19"/>
                  <a:pt x="20" y="16"/>
                </a:cubicBezTo>
                <a:cubicBezTo>
                  <a:pt x="22" y="14"/>
                  <a:pt x="26" y="13"/>
                  <a:pt x="32" y="13"/>
                </a:cubicBezTo>
                <a:cubicBezTo>
                  <a:pt x="37" y="13"/>
                  <a:pt x="40" y="13"/>
                  <a:pt x="42" y="15"/>
                </a:cubicBezTo>
                <a:cubicBezTo>
                  <a:pt x="44" y="16"/>
                  <a:pt x="45" y="19"/>
                  <a:pt x="45" y="22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07D5C813-1026-4428-BA08-2526BC19318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31737" y="6236021"/>
            <a:ext cx="292571" cy="272935"/>
          </a:xfrm>
          <a:custGeom>
            <a:avLst/>
            <a:gdLst>
              <a:gd name="T0" fmla="*/ 65 w 125"/>
              <a:gd name="T1" fmla="*/ 1 h 116"/>
              <a:gd name="T2" fmla="*/ 0 w 125"/>
              <a:gd name="T3" fmla="*/ 44 h 116"/>
              <a:gd name="T4" fmla="*/ 13 w 125"/>
              <a:gd name="T5" fmla="*/ 76 h 116"/>
              <a:gd name="T6" fmla="*/ 39 w 125"/>
              <a:gd name="T7" fmla="*/ 91 h 116"/>
              <a:gd name="T8" fmla="*/ 39 w 125"/>
              <a:gd name="T9" fmla="*/ 91 h 116"/>
              <a:gd name="T10" fmla="*/ 39 w 125"/>
              <a:gd name="T11" fmla="*/ 92 h 116"/>
              <a:gd name="T12" fmla="*/ 39 w 125"/>
              <a:gd name="T13" fmla="*/ 92 h 116"/>
              <a:gd name="T14" fmla="*/ 21 w 125"/>
              <a:gd name="T15" fmla="*/ 116 h 116"/>
              <a:gd name="T16" fmla="*/ 30 w 125"/>
              <a:gd name="T17" fmla="*/ 116 h 116"/>
              <a:gd name="T18" fmla="*/ 66 w 125"/>
              <a:gd name="T19" fmla="*/ 95 h 116"/>
              <a:gd name="T20" fmla="*/ 124 w 125"/>
              <a:gd name="T21" fmla="*/ 49 h 116"/>
              <a:gd name="T22" fmla="*/ 65 w 125"/>
              <a:gd name="T23" fmla="*/ 1 h 116"/>
              <a:gd name="T24" fmla="*/ 82 w 125"/>
              <a:gd name="T25" fmla="*/ 77 h 116"/>
              <a:gd name="T26" fmla="*/ 52 w 125"/>
              <a:gd name="T27" fmla="*/ 85 h 116"/>
              <a:gd name="T28" fmla="*/ 70 w 125"/>
              <a:gd name="T29" fmla="*/ 56 h 116"/>
              <a:gd name="T30" fmla="*/ 68 w 125"/>
              <a:gd name="T31" fmla="*/ 56 h 116"/>
              <a:gd name="T32" fmla="*/ 41 w 125"/>
              <a:gd name="T33" fmla="*/ 83 h 116"/>
              <a:gd name="T34" fmla="*/ 32 w 125"/>
              <a:gd name="T35" fmla="*/ 78 h 116"/>
              <a:gd name="T36" fmla="*/ 35 w 125"/>
              <a:gd name="T37" fmla="*/ 29 h 116"/>
              <a:gd name="T38" fmla="*/ 75 w 125"/>
              <a:gd name="T39" fmla="*/ 19 h 116"/>
              <a:gd name="T40" fmla="*/ 99 w 125"/>
              <a:gd name="T41" fmla="*/ 16 h 116"/>
              <a:gd name="T42" fmla="*/ 82 w 125"/>
              <a:gd name="T43" fmla="*/ 7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116">
                <a:moveTo>
                  <a:pt x="65" y="1"/>
                </a:moveTo>
                <a:cubicBezTo>
                  <a:pt x="30" y="0"/>
                  <a:pt x="1" y="19"/>
                  <a:pt x="0" y="44"/>
                </a:cubicBezTo>
                <a:cubicBezTo>
                  <a:pt x="0" y="56"/>
                  <a:pt x="3" y="67"/>
                  <a:pt x="13" y="76"/>
                </a:cubicBezTo>
                <a:cubicBezTo>
                  <a:pt x="26" y="89"/>
                  <a:pt x="39" y="91"/>
                  <a:pt x="39" y="91"/>
                </a:cubicBezTo>
                <a:cubicBezTo>
                  <a:pt x="39" y="91"/>
                  <a:pt x="39" y="91"/>
                  <a:pt x="39" y="91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8" y="93"/>
                  <a:pt x="21" y="116"/>
                  <a:pt x="21" y="116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39" y="109"/>
                  <a:pt x="60" y="95"/>
                  <a:pt x="66" y="95"/>
                </a:cubicBezTo>
                <a:cubicBezTo>
                  <a:pt x="104" y="94"/>
                  <a:pt x="124" y="70"/>
                  <a:pt x="124" y="49"/>
                </a:cubicBezTo>
                <a:cubicBezTo>
                  <a:pt x="125" y="24"/>
                  <a:pt x="100" y="3"/>
                  <a:pt x="65" y="1"/>
                </a:cubicBezTo>
                <a:close/>
                <a:moveTo>
                  <a:pt x="82" y="77"/>
                </a:moveTo>
                <a:cubicBezTo>
                  <a:pt x="74" y="83"/>
                  <a:pt x="62" y="86"/>
                  <a:pt x="52" y="85"/>
                </a:cubicBezTo>
                <a:cubicBezTo>
                  <a:pt x="60" y="71"/>
                  <a:pt x="70" y="56"/>
                  <a:pt x="70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5" y="59"/>
                  <a:pt x="52" y="69"/>
                  <a:pt x="41" y="83"/>
                </a:cubicBezTo>
                <a:cubicBezTo>
                  <a:pt x="37" y="82"/>
                  <a:pt x="34" y="80"/>
                  <a:pt x="32" y="78"/>
                </a:cubicBezTo>
                <a:cubicBezTo>
                  <a:pt x="17" y="65"/>
                  <a:pt x="20" y="41"/>
                  <a:pt x="35" y="29"/>
                </a:cubicBezTo>
                <a:cubicBezTo>
                  <a:pt x="47" y="19"/>
                  <a:pt x="62" y="19"/>
                  <a:pt x="75" y="19"/>
                </a:cubicBezTo>
                <a:cubicBezTo>
                  <a:pt x="89" y="19"/>
                  <a:pt x="99" y="16"/>
                  <a:pt x="99" y="16"/>
                </a:cubicBezTo>
                <a:cubicBezTo>
                  <a:pt x="99" y="16"/>
                  <a:pt x="108" y="56"/>
                  <a:pt x="82" y="7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2" descr="C:\Essi yleiset\LUKE töitä\Powerpoint-pohjat\Esityspohja 2019\c_natural_resources_grey.png">
            <a:extLst>
              <a:ext uri="{FF2B5EF4-FFF2-40B4-BE49-F238E27FC236}">
                <a16:creationId xmlns:a16="http://schemas.microsoft.com/office/drawing/2014/main" id="{8121B7A2-DC37-47E4-9916-BF387E9059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5629" y="6532256"/>
            <a:ext cx="2959687" cy="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7A5FC964-7012-4968-AB13-6E70D97A9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46101" y="6118578"/>
            <a:ext cx="5633425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88BE7B1E-836F-4EDC-8941-47A883001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4927" y="6457047"/>
            <a:ext cx="1062461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CAF2544-AAAF-412A-8714-DCDC2A545E31}" type="datetime1">
              <a:rPr lang="fi-FI" smtClean="0"/>
              <a:t>26.8.2023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66143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one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2"/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3D03A3F-4A20-4FFB-AB9E-62CFAF9E4B1F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7A15E5D-37EF-4FF5-8F4A-821873FE0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8" y="1625601"/>
            <a:ext cx="11263084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76139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wo colum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D3A324-0835-40A2-9BF2-BFA7E78FE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8" y="1625601"/>
            <a:ext cx="5538409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31882D2-F634-4FE0-B22F-5A713B59E4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9135" y="1625599"/>
            <a:ext cx="5538408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37FDA60-5773-43B0-A0E8-7CC36B379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503C44F-1B26-43CB-9162-D126DECD849D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BA68DC4-BACE-4970-AA46-FC6458211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43028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407543" y="1650999"/>
            <a:ext cx="4320000" cy="432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2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eft Arrow 24"/>
          <p:cNvSpPr/>
          <p:nvPr userDrawn="1"/>
        </p:nvSpPr>
        <p:spPr>
          <a:xfrm>
            <a:off x="12420600" y="1664251"/>
            <a:ext cx="383821" cy="248356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2854486" y="1628797"/>
            <a:ext cx="1941015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67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467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467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467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467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E73BBC0-36CA-46D3-A30F-BA4D9FDED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7" y="1625601"/>
            <a:ext cx="6747712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C7790F0-D1C3-48B3-86B7-3D0FA04B1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472BE11-2879-48D7-8816-7A63DE3D7EC9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E0FDE84-7857-4B9C-B7BB-999FB33DD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811701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one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ADEE64-515D-46BD-AC02-17642EA8E2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8" y="1625601"/>
            <a:ext cx="11263084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37BBFA71-D8A5-43BB-954F-5C4178085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F72EDE4-3EF3-44D5-A839-3E85217BDCCF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73E08BA-11DD-4584-BF60-992A7893C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2656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1">
            <a:extLst>
              <a:ext uri="{FF2B5EF4-FFF2-40B4-BE49-F238E27FC236}">
                <a16:creationId xmlns:a16="http://schemas.microsoft.com/office/drawing/2014/main" id="{B245E51C-4048-454F-A3AD-37684BAA3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64" y="2127632"/>
            <a:ext cx="4022225" cy="2903494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Alaotsikko 2">
            <a:extLst>
              <a:ext uri="{FF2B5EF4-FFF2-40B4-BE49-F238E27FC236}">
                <a16:creationId xmlns:a16="http://schemas.microsoft.com/office/drawing/2014/main" id="{9882B6FE-DD8C-439F-822D-68774AF1C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64" y="5342242"/>
            <a:ext cx="4022225" cy="74371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B9F38C1F-9054-196D-4B14-DF4F1AE495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6936" y="-11287"/>
            <a:ext cx="6455589" cy="6875989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A9F3EE-2484-3AFC-E71A-05A8BB1C4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273" y="570392"/>
            <a:ext cx="1467562" cy="12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03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two colum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FFAAAE-35B6-407A-AF4A-F6F6567DFB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8" y="1625601"/>
            <a:ext cx="5538409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CB02411-2908-4405-B94C-E8E19FD0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9135" y="1625599"/>
            <a:ext cx="5538408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7D66743A-F538-4EFE-BCB1-AB662C69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C0EF542-4860-4D3D-9026-C15045E1A971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CC71654-ED18-405E-9FF2-8381592A0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157948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407543" y="1650999"/>
            <a:ext cx="4320000" cy="432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12420600" y="1664251"/>
            <a:ext cx="383821" cy="248356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854486" y="1628797"/>
            <a:ext cx="1941015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67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467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467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467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467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60156EC-B680-4E7A-AA21-F6B15E0824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7" y="1625601"/>
            <a:ext cx="6747712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376DBE9F-A106-41AA-B920-8E5BBDE9A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0130FBB-501D-4C8D-BE4D-7BE736FA6E33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0AC26E8-30F1-4084-8F3A-DD20FEF5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212249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8D1BC-AC95-422B-A23D-094E8F958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8" y="1625601"/>
            <a:ext cx="11263084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B7E9180-6EA1-4DA6-829B-CC9B61391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668137C-5F01-4E62-8828-8D0E50BB2A04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FC82319-F6A9-4DAA-B5D4-1E70B1D29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765852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E8C91F7-685F-491B-9736-C3274165C8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8" y="1625601"/>
            <a:ext cx="5538409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430A769-8131-44F2-B15B-4FBA2B1BA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9135" y="1625599"/>
            <a:ext cx="5538408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A997591-97C1-418B-8E5F-F4EED5B96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4B2D2F6-B771-4467-BB9F-84084A3FB435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5681AA6-25B2-4C99-8EC5-2DFADF828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38179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407543" y="1650999"/>
            <a:ext cx="4320000" cy="432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12420600" y="1664251"/>
            <a:ext cx="383821" cy="248356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854486" y="1628797"/>
            <a:ext cx="1941015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67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467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467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467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467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9A5AF61-E7CD-4976-B02E-30454EC778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7" y="1625601"/>
            <a:ext cx="6747712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F106FA5-C42E-460A-AFB0-531694902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26CDFE3-32AC-4479-A805-E6D16241C459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4CD12C5-682D-4023-B9C6-6FD7DEB95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97775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one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96B8E28-C965-47B4-9054-CE9070DD96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8" y="1625601"/>
            <a:ext cx="11263084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BEA10D4A-9635-4226-AEE7-8F1297976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19EDC1-B580-4189-9C82-1119C4FE472C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690023A-A077-4A47-A0FE-83FE61EB6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904204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wo colum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8B9134-5F14-4370-87AE-132CB530DE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8" y="1625601"/>
            <a:ext cx="5538409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E4EE938-097A-4185-9C2D-2012355DE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9135" y="1625599"/>
            <a:ext cx="5538408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13869FC-FF94-40B6-A0E6-66055A915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A0DA443-A2AB-4ACC-B072-0FC4872B0E6D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F2EEAC1-9230-4831-80ED-92C53412D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44745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407543" y="1650999"/>
            <a:ext cx="4320000" cy="432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12420600" y="1664251"/>
            <a:ext cx="383821" cy="248356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854486" y="1628797"/>
            <a:ext cx="1941015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67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467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467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467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467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976751E-D977-4EC5-8D0F-4A9D6261C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7" y="1625601"/>
            <a:ext cx="6747712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CF0393A-B8F5-499D-93C2-E15349FB7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F3AAF8C-C535-42A3-B0BC-EE2BC3D4A10F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AA65FFE-DCB3-41A5-9966-04DEE20ED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31989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one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14387E-FDDD-4612-8F45-3B3E49A2F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8" y="1625601"/>
            <a:ext cx="11263084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5AF4FB3-9706-4D76-B3E5-733EAB0D1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726BA09-6C78-4093-A15B-CEDECD30AD27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DCACE12-718F-4FB6-9EFD-8746584B6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01139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wo column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698F7-6714-4B3E-A1B7-A074A026B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8" y="1625601"/>
            <a:ext cx="5538409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8015BE1-C33B-479B-9A43-72707E46A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9135" y="1625599"/>
            <a:ext cx="5538408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5DEA60D-5F49-4881-8DC2-E7C8CE032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B1276B9-4F1E-4242-A0BC-E0539690481D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F25837D1-320C-438F-A816-19AB91D77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7914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1">
            <a:extLst>
              <a:ext uri="{FF2B5EF4-FFF2-40B4-BE49-F238E27FC236}">
                <a16:creationId xmlns:a16="http://schemas.microsoft.com/office/drawing/2014/main" id="{DD75304E-5CA5-4177-922B-ABFEB5E82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64" y="2127632"/>
            <a:ext cx="4022225" cy="2903494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Alaotsikko 2">
            <a:extLst>
              <a:ext uri="{FF2B5EF4-FFF2-40B4-BE49-F238E27FC236}">
                <a16:creationId xmlns:a16="http://schemas.microsoft.com/office/drawing/2014/main" id="{FEE7833F-9BA6-4E59-9D9A-021D04971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64" y="5342242"/>
            <a:ext cx="4022225" cy="74371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335D7ACF-8734-73F5-79A6-1A2008B907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6936" y="-12499"/>
            <a:ext cx="6455589" cy="6875989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B525235-116A-BD60-5A95-BE60EBA63D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273" y="570392"/>
            <a:ext cx="1467562" cy="12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77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407543" y="1650999"/>
            <a:ext cx="4320000" cy="432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12420600" y="1664251"/>
            <a:ext cx="383821" cy="248356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854486" y="1628797"/>
            <a:ext cx="1941015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67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467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467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467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467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D18B90E-13E1-4CFB-81E7-2111E33FD1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7" y="1625601"/>
            <a:ext cx="6747712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E0446686-1115-4117-A1A4-C19AA01FD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7BA141D-B520-4815-B7F4-1C8D64B3176B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7CE88591-A8C7-45B4-B441-2BD4019BA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899617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one colum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64AE903-A4A1-44F2-BD92-F420A78CE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8" y="1625601"/>
            <a:ext cx="11263084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75C8975D-385A-4E79-8E35-B682B0EA2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E0150B-7DB8-4FF7-B460-052F944438FE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42E91718-9EE8-4E2B-B7F6-0E1806EDA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603756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E98F256-6152-462D-A5F7-BC5E3BEB25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8" y="1625601"/>
            <a:ext cx="5538409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F8778AD-E8A7-45D9-A0BF-1D5AB02A1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9135" y="1625599"/>
            <a:ext cx="5538408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C9C8327-77CD-4671-BF7E-F2C0EE628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1CBDAF2-D306-4614-B2F9-476117E35F95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2E8BBE3-C563-490C-B280-2C009BB47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93861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407543" y="1650999"/>
            <a:ext cx="4320000" cy="432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23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Arrow 25"/>
          <p:cNvSpPr/>
          <p:nvPr userDrawn="1"/>
        </p:nvSpPr>
        <p:spPr>
          <a:xfrm>
            <a:off x="12420600" y="1664251"/>
            <a:ext cx="383821" cy="248356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854486" y="1628797"/>
            <a:ext cx="1941015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67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467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467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467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467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ED9686F-30BD-4573-9FED-4A6FD8876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7" y="1625601"/>
            <a:ext cx="6747712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BF84D82-3088-42CA-8CA6-6836EC93C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6DB3905-46B8-4F4A-8281-309E47C398E1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656918D-0564-4B81-8B4E-8305E1496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807898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on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8054CE9-CE73-4C1C-B622-2B9B6D495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8" y="1625601"/>
            <a:ext cx="11263084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9FAA2213-F9EB-4B9E-9087-6DF44E867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55DCE0E-A1D2-4C8E-9A9A-214AC842758F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710BD84-4120-451E-BAD2-A0050324F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360168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8CD1F85-543B-4C41-B7A0-81B722E1D2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8" y="1625601"/>
            <a:ext cx="5538409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CD82F8-FF1A-4B7A-A872-D660B06D7B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9135" y="1625599"/>
            <a:ext cx="5538408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A9C8E601-A8BB-48DF-9309-473C0A64B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C60F6DE-202C-4345-9E1B-448AF573471B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A49115D4-46FE-4144-9D45-9EDA06405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736602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icture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58" y="275167"/>
            <a:ext cx="11263085" cy="1143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407543" y="1650999"/>
            <a:ext cx="4320000" cy="432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i-FI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11229238" y="6449956"/>
            <a:ext cx="596900" cy="2730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defRPr/>
            </a:pPr>
            <a:fld id="{717CD448-BDE5-4446-AE75-A0344141D28E}" type="slidenum">
              <a:rPr lang="en-US" sz="1333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>
                <a:defRPr/>
              </a:pPr>
              <a:t>‹#›</a:t>
            </a:fld>
            <a:endParaRPr lang="en-US" sz="1333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163836" y="6420104"/>
            <a:ext cx="0" cy="43415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eft Arrow 11"/>
          <p:cNvSpPr/>
          <p:nvPr userDrawn="1"/>
        </p:nvSpPr>
        <p:spPr>
          <a:xfrm>
            <a:off x="12420600" y="1664251"/>
            <a:ext cx="383821" cy="248356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2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2854486" y="1628797"/>
            <a:ext cx="1941015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67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Changing the picture</a:t>
            </a:r>
            <a:endParaRPr lang="fi-FI" sz="1467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sz="1467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Click</a:t>
            </a:r>
            <a:r>
              <a:rPr lang="fi-FI" sz="1467" baseline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icon</a:t>
            </a:r>
            <a:endParaRPr lang="fi-FI" sz="1467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DD30C56-151A-443C-B575-7E523D3376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57" y="1625601"/>
            <a:ext cx="6747712" cy="4356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990575" indent="-38099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523962" indent="-304792">
              <a:buFont typeface="Segoe UI" panose="020B0502040204020203" pitchFamily="34" charset="0"/>
              <a:buChar char="‒"/>
              <a:defRPr sz="21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2133547" indent="-304792">
              <a:buFont typeface="Segoe UI" panose="020B0502040204020203" pitchFamily="34" charset="0"/>
              <a:buChar char="‐"/>
              <a:defRPr sz="1867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EDEA44BC-BD44-43D3-B586-BDECF8A9E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5849" y="6466879"/>
            <a:ext cx="1101540" cy="265487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13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2DD3A3-0FB3-4FDB-8E24-3B31F9AF1C89}" type="datetime1">
              <a:rPr lang="fi-FI" smtClean="0"/>
              <a:t>26.8.2023</a:t>
            </a:fld>
            <a:endParaRPr lang="fi-FI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8C1B1BF-35AE-4435-B335-5397400CF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4576" y="6128410"/>
            <a:ext cx="5624824" cy="603956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463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urp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1">
            <a:extLst>
              <a:ext uri="{FF2B5EF4-FFF2-40B4-BE49-F238E27FC236}">
                <a16:creationId xmlns:a16="http://schemas.microsoft.com/office/drawing/2014/main" id="{DD75304E-5CA5-4177-922B-ABFEB5E82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64" y="2127632"/>
            <a:ext cx="4022225" cy="2903494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Alaotsikko 2">
            <a:extLst>
              <a:ext uri="{FF2B5EF4-FFF2-40B4-BE49-F238E27FC236}">
                <a16:creationId xmlns:a16="http://schemas.microsoft.com/office/drawing/2014/main" id="{FEE7833F-9BA6-4E59-9D9A-021D04971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64" y="5342242"/>
            <a:ext cx="4022225" cy="74371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Kuvan paikkamerkki 19">
            <a:extLst>
              <a:ext uri="{FF2B5EF4-FFF2-40B4-BE49-F238E27FC236}">
                <a16:creationId xmlns:a16="http://schemas.microsoft.com/office/drawing/2014/main" id="{1AF91F83-60BA-F979-0BFA-C0D6795B6D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6936" y="-12499"/>
            <a:ext cx="6455589" cy="6875989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589" h="6853104">
                <a:moveTo>
                  <a:pt x="1071717" y="12800"/>
                </a:moveTo>
                <a:lnTo>
                  <a:pt x="6445911" y="0"/>
                </a:lnTo>
                <a:cubicBezTo>
                  <a:pt x="6445911" y="2288988"/>
                  <a:pt x="6455589" y="4559750"/>
                  <a:pt x="6455589" y="6848738"/>
                </a:cubicBezTo>
                <a:lnTo>
                  <a:pt x="2119282" y="6853104"/>
                </a:lnTo>
                <a:cubicBezTo>
                  <a:pt x="-1158726" y="4554678"/>
                  <a:pt x="97599" y="960325"/>
                  <a:pt x="1071717" y="12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619156-D99C-AEEA-FF09-074FF507E7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273" y="570392"/>
            <a:ext cx="1467562" cy="12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8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6F05764-F47E-4182-8A8D-5543727E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DC33-F91A-4317-806A-E8D2A3D7D178}" type="datetimeFigureOut">
              <a:rPr lang="fi-FI" smtClean="0"/>
              <a:t>26.8.2023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FDE6F35-C599-4FDC-94CD-79B965E6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3CA8D8B-9DB4-4AA6-BE02-4A96538A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  <p:sp>
        <p:nvSpPr>
          <p:cNvPr id="7" name="Otsikon paikkamerkki 1">
            <a:extLst>
              <a:ext uri="{FF2B5EF4-FFF2-40B4-BE49-F238E27FC236}">
                <a16:creationId xmlns:a16="http://schemas.microsoft.com/office/drawing/2014/main" id="{66694C03-9B77-407C-AC2F-5E79E066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8" name="Tekstin paikkamerkki 2">
            <a:extLst>
              <a:ext uri="{FF2B5EF4-FFF2-40B4-BE49-F238E27FC236}">
                <a16:creationId xmlns:a16="http://schemas.microsoft.com/office/drawing/2014/main" id="{C76592B0-DE47-4229-9FD9-9176987D8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666754"/>
            <a:ext cx="11114202" cy="433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</p:txBody>
      </p:sp>
    </p:spTree>
    <p:extLst>
      <p:ext uri="{BB962C8B-B14F-4D97-AF65-F5344CB8AC3E}">
        <p14:creationId xmlns:p14="http://schemas.microsoft.com/office/powerpoint/2010/main" val="344063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6F05764-F47E-4182-8A8D-5543727E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DC33-F91A-4317-806A-E8D2A3D7D178}" type="datetimeFigureOut">
              <a:rPr lang="fi-FI" smtClean="0"/>
              <a:t>26.8.2023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FDE6F35-C599-4FDC-94CD-79B965E6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3CA8D8B-9DB4-4AA6-BE02-4A96538A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  <p:sp>
        <p:nvSpPr>
          <p:cNvPr id="7" name="Otsikon paikkamerkki 1">
            <a:extLst>
              <a:ext uri="{FF2B5EF4-FFF2-40B4-BE49-F238E27FC236}">
                <a16:creationId xmlns:a16="http://schemas.microsoft.com/office/drawing/2014/main" id="{66694C03-9B77-407C-AC2F-5E79E066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7163051" cy="94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9" name="Tekstin paikkamerkki 2">
            <a:extLst>
              <a:ext uri="{FF2B5EF4-FFF2-40B4-BE49-F238E27FC236}">
                <a16:creationId xmlns:a16="http://schemas.microsoft.com/office/drawing/2014/main" id="{B51C8E54-EF81-1F37-BE06-12412B6CB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666754"/>
            <a:ext cx="7163051" cy="433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</p:txBody>
      </p:sp>
      <p:sp>
        <p:nvSpPr>
          <p:cNvPr id="10" name="Kuvan paikkamerkki 19">
            <a:extLst>
              <a:ext uri="{FF2B5EF4-FFF2-40B4-BE49-F238E27FC236}">
                <a16:creationId xmlns:a16="http://schemas.microsoft.com/office/drawing/2014/main" id="{6E67EC6A-ED36-296B-82B9-513E52B87C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8211" y="-16764"/>
            <a:ext cx="3864313" cy="6885398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4313" h="6862482">
                <a:moveTo>
                  <a:pt x="655470" y="0"/>
                </a:moveTo>
                <a:lnTo>
                  <a:pt x="3836880" y="13744"/>
                </a:lnTo>
                <a:cubicBezTo>
                  <a:pt x="3836880" y="2302732"/>
                  <a:pt x="3864313" y="4573494"/>
                  <a:pt x="3864313" y="6862482"/>
                </a:cubicBezTo>
                <a:lnTo>
                  <a:pt x="655470" y="6858000"/>
                </a:lnTo>
                <a:cubicBezTo>
                  <a:pt x="198236" y="5579539"/>
                  <a:pt x="0" y="4548402"/>
                  <a:pt x="0" y="3405402"/>
                </a:cubicBezTo>
                <a:cubicBezTo>
                  <a:pt x="0" y="2262402"/>
                  <a:pt x="220665" y="994916"/>
                  <a:pt x="6554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7630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E32A6D0-497F-467A-A99B-8F14B853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60559"/>
          </a:xfrm>
          <a:prstGeom prst="rect">
            <a:avLst/>
          </a:prstGeo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84ECE3B-2BEC-472F-BA88-61E7B2A7B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9621" y="1678329"/>
            <a:ext cx="5520179" cy="4402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BD97C3FB-458B-4314-B96A-0894ADDCF3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678329"/>
            <a:ext cx="5441623" cy="4402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Picture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0482FBE7-C14D-47FC-8ADC-660EAC1F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DC33-F91A-4317-806A-E8D2A3D7D178}" type="datetimeFigureOut">
              <a:rPr lang="fi-FI" smtClean="0"/>
              <a:t>26.8.2023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47F2A1D-C3E7-4235-8AA1-91BF70B2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41FF258C-6C88-4542-9F0C-1F1C3DC8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939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012415A-DB9B-42E4-A5C3-97EE8734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60559"/>
          </a:xfrm>
          <a:prstGeom prst="rect">
            <a:avLst/>
          </a:prstGeo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9D403B99-7888-4784-B215-C78ED485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DC33-F91A-4317-806A-E8D2A3D7D178}" type="datetimeFigureOut">
              <a:rPr lang="fi-FI" smtClean="0"/>
              <a:t>26.8.2023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07E4F826-9079-4B80-8F0D-7B637F38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D10F81C7-8E9F-4520-82EE-B8DE027F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5051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A9C38F43-DA14-4CCD-93C1-5D100088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851044F-A89D-4DFC-A7B9-62F6E032C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621" y="1581784"/>
            <a:ext cx="11114202" cy="442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177466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041CEEB-AA6D-4DBD-82A0-CCECA65F4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6222" y="6443541"/>
            <a:ext cx="2394409" cy="247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1DC33-F91A-4317-806A-E8D2A3D7D178}" type="datetimeFigureOut">
              <a:rPr lang="fi-FI" smtClean="0"/>
              <a:t>26.8.2023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82CC2FF-054F-44E0-AA0C-140EA4ED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2415" y="6443541"/>
            <a:ext cx="2682193" cy="247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CEC3861-1AEA-4C31-97BB-96C9521F7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2244" y="6443541"/>
            <a:ext cx="1111579" cy="247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B13B-25DF-4FAF-8E4E-F9C761B2CC8A}" type="slidenum">
              <a:rPr lang="fi-FI" smtClean="0"/>
              <a:t>‹#›</a:t>
            </a:fld>
            <a:endParaRPr lang="fi-FI"/>
          </a:p>
        </p:txBody>
      </p:sp>
      <p:sp>
        <p:nvSpPr>
          <p:cNvPr id="9" name="Otsikon paikkamerkki 1">
            <a:extLst>
              <a:ext uri="{FF2B5EF4-FFF2-40B4-BE49-F238E27FC236}">
                <a16:creationId xmlns:a16="http://schemas.microsoft.com/office/drawing/2014/main" id="{FF7F1B9B-0DF9-4B00-9000-59D731DA2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10" name="Tekstin paikkamerkki 2">
            <a:extLst>
              <a:ext uri="{FF2B5EF4-FFF2-40B4-BE49-F238E27FC236}">
                <a16:creationId xmlns:a16="http://schemas.microsoft.com/office/drawing/2014/main" id="{7518C29B-47B6-47BA-A0FB-7BD55916F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621" y="1581784"/>
            <a:ext cx="11114202" cy="442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9F82D26-6ED2-5EE3-625E-26AD9318EF0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681" y="6208549"/>
            <a:ext cx="4183148" cy="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8" r:id="rId2"/>
    <p:sldLayoutId id="2147483668" r:id="rId3"/>
    <p:sldLayoutId id="2147483669" r:id="rId4"/>
    <p:sldLayoutId id="214748367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A9C38F43-DA14-4CCD-93C1-5D100088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365125"/>
            <a:ext cx="111142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</a:t>
            </a:r>
            <a:r>
              <a:rPr lang="fi-FI" err="1"/>
              <a:t>ots</a:t>
            </a:r>
            <a:r>
              <a:rPr lang="fi-FI"/>
              <a:t>. </a:t>
            </a:r>
            <a:r>
              <a:rPr lang="fi-FI" err="1"/>
              <a:t>perustyyl</a:t>
            </a:r>
            <a:r>
              <a:rPr lang="fi-FI"/>
              <a:t>. </a:t>
            </a:r>
            <a:r>
              <a:rPr lang="fi-FI" err="1"/>
              <a:t>napsautt</a:t>
            </a:r>
            <a:r>
              <a:rPr lang="fi-FI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851044F-A89D-4DFC-A7B9-62F6E032C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621" y="1825625"/>
            <a:ext cx="11114202" cy="423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383984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3" r:id="rId2"/>
    <p:sldLayoutId id="2147483674" r:id="rId3"/>
    <p:sldLayoutId id="2147483675" r:id="rId4"/>
    <p:sldLayoutId id="2147483676" r:id="rId5"/>
    <p:sldLayoutId id="214748368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A9C38F43-DA14-4CCD-93C1-5D100088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365125"/>
            <a:ext cx="111142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</a:t>
            </a:r>
            <a:r>
              <a:rPr lang="fi-FI" err="1"/>
              <a:t>ots</a:t>
            </a:r>
            <a:r>
              <a:rPr lang="fi-FI"/>
              <a:t>. </a:t>
            </a:r>
            <a:r>
              <a:rPr lang="fi-FI" err="1"/>
              <a:t>perustyyl</a:t>
            </a:r>
            <a:r>
              <a:rPr lang="fi-FI"/>
              <a:t>. </a:t>
            </a:r>
            <a:r>
              <a:rPr lang="fi-FI" err="1"/>
              <a:t>napsautt</a:t>
            </a:r>
            <a:r>
              <a:rPr lang="fi-FI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851044F-A89D-4DFC-A7B9-62F6E032C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621" y="1825625"/>
            <a:ext cx="11114202" cy="423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158513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458662" y="6221676"/>
            <a:ext cx="665647" cy="449656"/>
            <a:chOff x="343996" y="4687773"/>
            <a:chExt cx="499235" cy="337242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343996" y="4859339"/>
              <a:ext cx="100142" cy="162730"/>
            </a:xfrm>
            <a:custGeom>
              <a:avLst/>
              <a:gdLst>
                <a:gd name="T0" fmla="*/ 0 w 57"/>
                <a:gd name="T1" fmla="*/ 0 h 92"/>
                <a:gd name="T2" fmla="*/ 0 w 57"/>
                <a:gd name="T3" fmla="*/ 73 h 92"/>
                <a:gd name="T4" fmla="*/ 21 w 57"/>
                <a:gd name="T5" fmla="*/ 92 h 92"/>
                <a:gd name="T6" fmla="*/ 57 w 57"/>
                <a:gd name="T7" fmla="*/ 91 h 92"/>
                <a:gd name="T8" fmla="*/ 56 w 57"/>
                <a:gd name="T9" fmla="*/ 78 h 92"/>
                <a:gd name="T10" fmla="*/ 24 w 57"/>
                <a:gd name="T11" fmla="*/ 78 h 92"/>
                <a:gd name="T12" fmla="*/ 18 w 57"/>
                <a:gd name="T13" fmla="*/ 76 h 92"/>
                <a:gd name="T14" fmla="*/ 17 w 57"/>
                <a:gd name="T15" fmla="*/ 71 h 92"/>
                <a:gd name="T16" fmla="*/ 17 w 57"/>
                <a:gd name="T17" fmla="*/ 0 h 92"/>
                <a:gd name="T18" fmla="*/ 0 w 57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92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86"/>
                    <a:pt x="7" y="92"/>
                    <a:pt x="21" y="92"/>
                  </a:cubicBezTo>
                  <a:cubicBezTo>
                    <a:pt x="36" y="92"/>
                    <a:pt x="48" y="92"/>
                    <a:pt x="57" y="91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2" y="78"/>
                    <a:pt x="19" y="78"/>
                    <a:pt x="18" y="76"/>
                  </a:cubicBezTo>
                  <a:cubicBezTo>
                    <a:pt x="17" y="75"/>
                    <a:pt x="17" y="73"/>
                    <a:pt x="17" y="71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451501" y="4906465"/>
              <a:ext cx="105296" cy="118550"/>
            </a:xfrm>
            <a:custGeom>
              <a:avLst/>
              <a:gdLst>
                <a:gd name="T0" fmla="*/ 44 w 60"/>
                <a:gd name="T1" fmla="*/ 0 h 67"/>
                <a:gd name="T2" fmla="*/ 44 w 60"/>
                <a:gd name="T3" fmla="*/ 46 h 67"/>
                <a:gd name="T4" fmla="*/ 25 w 60"/>
                <a:gd name="T5" fmla="*/ 53 h 67"/>
                <a:gd name="T6" fmla="*/ 18 w 60"/>
                <a:gd name="T7" fmla="*/ 51 h 67"/>
                <a:gd name="T8" fmla="*/ 17 w 60"/>
                <a:gd name="T9" fmla="*/ 44 h 67"/>
                <a:gd name="T10" fmla="*/ 17 w 60"/>
                <a:gd name="T11" fmla="*/ 0 h 67"/>
                <a:gd name="T12" fmla="*/ 0 w 60"/>
                <a:gd name="T13" fmla="*/ 0 h 67"/>
                <a:gd name="T14" fmla="*/ 0 w 60"/>
                <a:gd name="T15" fmla="*/ 49 h 67"/>
                <a:gd name="T16" fmla="*/ 18 w 60"/>
                <a:gd name="T17" fmla="*/ 67 h 67"/>
                <a:gd name="T18" fmla="*/ 46 w 60"/>
                <a:gd name="T19" fmla="*/ 56 h 67"/>
                <a:gd name="T20" fmla="*/ 47 w 60"/>
                <a:gd name="T21" fmla="*/ 65 h 67"/>
                <a:gd name="T22" fmla="*/ 60 w 60"/>
                <a:gd name="T23" fmla="*/ 65 h 67"/>
                <a:gd name="T24" fmla="*/ 60 w 60"/>
                <a:gd name="T25" fmla="*/ 0 h 67"/>
                <a:gd name="T26" fmla="*/ 44 w 60"/>
                <a:gd name="T2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7">
                  <a:moveTo>
                    <a:pt x="44" y="0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35" y="51"/>
                    <a:pt x="29" y="53"/>
                    <a:pt x="25" y="53"/>
                  </a:cubicBezTo>
                  <a:cubicBezTo>
                    <a:pt x="21" y="53"/>
                    <a:pt x="19" y="52"/>
                    <a:pt x="18" y="51"/>
                  </a:cubicBezTo>
                  <a:cubicBezTo>
                    <a:pt x="17" y="50"/>
                    <a:pt x="16" y="47"/>
                    <a:pt x="17" y="4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1"/>
                    <a:pt x="6" y="67"/>
                    <a:pt x="18" y="67"/>
                  </a:cubicBezTo>
                  <a:cubicBezTo>
                    <a:pt x="27" y="67"/>
                    <a:pt x="36" y="63"/>
                    <a:pt x="46" y="56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578150" y="4859339"/>
              <a:ext cx="106769" cy="162730"/>
            </a:xfrm>
            <a:custGeom>
              <a:avLst/>
              <a:gdLst>
                <a:gd name="T0" fmla="*/ 43 w 61"/>
                <a:gd name="T1" fmla="*/ 92 h 92"/>
                <a:gd name="T2" fmla="*/ 61 w 61"/>
                <a:gd name="T3" fmla="*/ 92 h 92"/>
                <a:gd name="T4" fmla="*/ 41 w 61"/>
                <a:gd name="T5" fmla="*/ 62 h 92"/>
                <a:gd name="T6" fmla="*/ 35 w 61"/>
                <a:gd name="T7" fmla="*/ 56 h 92"/>
                <a:gd name="T8" fmla="*/ 35 w 61"/>
                <a:gd name="T9" fmla="*/ 55 h 92"/>
                <a:gd name="T10" fmla="*/ 41 w 61"/>
                <a:gd name="T11" fmla="*/ 50 h 92"/>
                <a:gd name="T12" fmla="*/ 59 w 61"/>
                <a:gd name="T13" fmla="*/ 27 h 92"/>
                <a:gd name="T14" fmla="*/ 41 w 61"/>
                <a:gd name="T15" fmla="*/ 27 h 92"/>
                <a:gd name="T16" fmla="*/ 23 w 61"/>
                <a:gd name="T17" fmla="*/ 50 h 92"/>
                <a:gd name="T18" fmla="*/ 16 w 61"/>
                <a:gd name="T19" fmla="*/ 50 h 92"/>
                <a:gd name="T20" fmla="*/ 17 w 61"/>
                <a:gd name="T21" fmla="*/ 39 h 92"/>
                <a:gd name="T22" fmla="*/ 17 w 61"/>
                <a:gd name="T23" fmla="*/ 0 h 92"/>
                <a:gd name="T24" fmla="*/ 0 w 61"/>
                <a:gd name="T25" fmla="*/ 0 h 92"/>
                <a:gd name="T26" fmla="*/ 0 w 61"/>
                <a:gd name="T27" fmla="*/ 92 h 92"/>
                <a:gd name="T28" fmla="*/ 16 w 61"/>
                <a:gd name="T29" fmla="*/ 92 h 92"/>
                <a:gd name="T30" fmla="*/ 16 w 61"/>
                <a:gd name="T31" fmla="*/ 71 h 92"/>
                <a:gd name="T32" fmla="*/ 16 w 61"/>
                <a:gd name="T33" fmla="*/ 61 h 92"/>
                <a:gd name="T34" fmla="*/ 23 w 61"/>
                <a:gd name="T35" fmla="*/ 61 h 92"/>
                <a:gd name="T36" fmla="*/ 43 w 61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92">
                  <a:moveTo>
                    <a:pt x="43" y="92"/>
                  </a:moveTo>
                  <a:cubicBezTo>
                    <a:pt x="61" y="92"/>
                    <a:pt x="61" y="92"/>
                    <a:pt x="61" y="9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9" y="59"/>
                    <a:pt x="37" y="57"/>
                    <a:pt x="35" y="5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7" y="54"/>
                    <a:pt x="39" y="52"/>
                    <a:pt x="41" y="50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47"/>
                    <a:pt x="17" y="43"/>
                    <a:pt x="17" y="3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9"/>
                    <a:pt x="16" y="65"/>
                    <a:pt x="16" y="61"/>
                  </a:cubicBezTo>
                  <a:cubicBezTo>
                    <a:pt x="23" y="61"/>
                    <a:pt x="23" y="61"/>
                    <a:pt x="23" y="61"/>
                  </a:cubicBezTo>
                  <a:lnTo>
                    <a:pt x="43" y="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681237" y="4903519"/>
              <a:ext cx="107505" cy="121496"/>
            </a:xfrm>
            <a:custGeom>
              <a:avLst/>
              <a:gdLst>
                <a:gd name="T0" fmla="*/ 61 w 61"/>
                <a:gd name="T1" fmla="*/ 23 h 69"/>
                <a:gd name="T2" fmla="*/ 54 w 61"/>
                <a:gd name="T3" fmla="*/ 6 h 69"/>
                <a:gd name="T4" fmla="*/ 31 w 61"/>
                <a:gd name="T5" fmla="*/ 0 h 69"/>
                <a:gd name="T6" fmla="*/ 7 w 61"/>
                <a:gd name="T7" fmla="*/ 8 h 69"/>
                <a:gd name="T8" fmla="*/ 0 w 61"/>
                <a:gd name="T9" fmla="*/ 34 h 69"/>
                <a:gd name="T10" fmla="*/ 7 w 61"/>
                <a:gd name="T11" fmla="*/ 61 h 69"/>
                <a:gd name="T12" fmla="*/ 32 w 61"/>
                <a:gd name="T13" fmla="*/ 69 h 69"/>
                <a:gd name="T14" fmla="*/ 59 w 61"/>
                <a:gd name="T15" fmla="*/ 64 h 69"/>
                <a:gd name="T16" fmla="*/ 58 w 61"/>
                <a:gd name="T17" fmla="*/ 54 h 69"/>
                <a:gd name="T18" fmla="*/ 34 w 61"/>
                <a:gd name="T19" fmla="*/ 55 h 69"/>
                <a:gd name="T20" fmla="*/ 22 w 61"/>
                <a:gd name="T21" fmla="*/ 53 h 69"/>
                <a:gd name="T22" fmla="*/ 17 w 61"/>
                <a:gd name="T23" fmla="*/ 41 h 69"/>
                <a:gd name="T24" fmla="*/ 44 w 61"/>
                <a:gd name="T25" fmla="*/ 41 h 69"/>
                <a:gd name="T26" fmla="*/ 61 w 61"/>
                <a:gd name="T27" fmla="*/ 23 h 69"/>
                <a:gd name="T28" fmla="*/ 45 w 61"/>
                <a:gd name="T29" fmla="*/ 22 h 69"/>
                <a:gd name="T30" fmla="*/ 39 w 61"/>
                <a:gd name="T31" fmla="*/ 30 h 69"/>
                <a:gd name="T32" fmla="*/ 17 w 61"/>
                <a:gd name="T33" fmla="*/ 30 h 69"/>
                <a:gd name="T34" fmla="*/ 20 w 61"/>
                <a:gd name="T35" fmla="*/ 16 h 69"/>
                <a:gd name="T36" fmla="*/ 32 w 61"/>
                <a:gd name="T37" fmla="*/ 13 h 69"/>
                <a:gd name="T38" fmla="*/ 42 w 61"/>
                <a:gd name="T39" fmla="*/ 15 h 69"/>
                <a:gd name="T40" fmla="*/ 45 w 61"/>
                <a:gd name="T4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9">
                  <a:moveTo>
                    <a:pt x="61" y="23"/>
                  </a:moveTo>
                  <a:cubicBezTo>
                    <a:pt x="61" y="15"/>
                    <a:pt x="59" y="9"/>
                    <a:pt x="54" y="6"/>
                  </a:cubicBezTo>
                  <a:cubicBezTo>
                    <a:pt x="49" y="2"/>
                    <a:pt x="42" y="0"/>
                    <a:pt x="31" y="0"/>
                  </a:cubicBezTo>
                  <a:cubicBezTo>
                    <a:pt x="20" y="0"/>
                    <a:pt x="12" y="3"/>
                    <a:pt x="7" y="8"/>
                  </a:cubicBezTo>
                  <a:cubicBezTo>
                    <a:pt x="2" y="13"/>
                    <a:pt x="0" y="22"/>
                    <a:pt x="0" y="34"/>
                  </a:cubicBezTo>
                  <a:cubicBezTo>
                    <a:pt x="0" y="47"/>
                    <a:pt x="2" y="55"/>
                    <a:pt x="7" y="61"/>
                  </a:cubicBezTo>
                  <a:cubicBezTo>
                    <a:pt x="12" y="66"/>
                    <a:pt x="21" y="69"/>
                    <a:pt x="32" y="69"/>
                  </a:cubicBezTo>
                  <a:cubicBezTo>
                    <a:pt x="44" y="69"/>
                    <a:pt x="53" y="67"/>
                    <a:pt x="59" y="6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49" y="55"/>
                    <a:pt x="41" y="55"/>
                    <a:pt x="34" y="55"/>
                  </a:cubicBezTo>
                  <a:cubicBezTo>
                    <a:pt x="29" y="55"/>
                    <a:pt x="24" y="54"/>
                    <a:pt x="22" y="53"/>
                  </a:cubicBezTo>
                  <a:cubicBezTo>
                    <a:pt x="19" y="51"/>
                    <a:pt x="18" y="47"/>
                    <a:pt x="17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5" y="41"/>
                    <a:pt x="61" y="35"/>
                    <a:pt x="61" y="23"/>
                  </a:cubicBezTo>
                  <a:moveTo>
                    <a:pt x="45" y="22"/>
                  </a:moveTo>
                  <a:cubicBezTo>
                    <a:pt x="45" y="27"/>
                    <a:pt x="43" y="30"/>
                    <a:pt x="39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3"/>
                    <a:pt x="18" y="19"/>
                    <a:pt x="20" y="16"/>
                  </a:cubicBezTo>
                  <a:cubicBezTo>
                    <a:pt x="22" y="14"/>
                    <a:pt x="26" y="13"/>
                    <a:pt x="32" y="13"/>
                  </a:cubicBezTo>
                  <a:cubicBezTo>
                    <a:pt x="37" y="13"/>
                    <a:pt x="40" y="13"/>
                    <a:pt x="42" y="15"/>
                  </a:cubicBezTo>
                  <a:cubicBezTo>
                    <a:pt x="44" y="16"/>
                    <a:pt x="45" y="19"/>
                    <a:pt x="45" y="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623803" y="4687773"/>
              <a:ext cx="219428" cy="204701"/>
            </a:xfrm>
            <a:custGeom>
              <a:avLst/>
              <a:gdLst>
                <a:gd name="T0" fmla="*/ 65 w 125"/>
                <a:gd name="T1" fmla="*/ 1 h 116"/>
                <a:gd name="T2" fmla="*/ 0 w 125"/>
                <a:gd name="T3" fmla="*/ 44 h 116"/>
                <a:gd name="T4" fmla="*/ 13 w 125"/>
                <a:gd name="T5" fmla="*/ 76 h 116"/>
                <a:gd name="T6" fmla="*/ 39 w 125"/>
                <a:gd name="T7" fmla="*/ 91 h 116"/>
                <a:gd name="T8" fmla="*/ 39 w 125"/>
                <a:gd name="T9" fmla="*/ 91 h 116"/>
                <a:gd name="T10" fmla="*/ 39 w 125"/>
                <a:gd name="T11" fmla="*/ 92 h 116"/>
                <a:gd name="T12" fmla="*/ 39 w 125"/>
                <a:gd name="T13" fmla="*/ 92 h 116"/>
                <a:gd name="T14" fmla="*/ 21 w 125"/>
                <a:gd name="T15" fmla="*/ 116 h 116"/>
                <a:gd name="T16" fmla="*/ 30 w 125"/>
                <a:gd name="T17" fmla="*/ 116 h 116"/>
                <a:gd name="T18" fmla="*/ 66 w 125"/>
                <a:gd name="T19" fmla="*/ 95 h 116"/>
                <a:gd name="T20" fmla="*/ 124 w 125"/>
                <a:gd name="T21" fmla="*/ 49 h 116"/>
                <a:gd name="T22" fmla="*/ 65 w 125"/>
                <a:gd name="T23" fmla="*/ 1 h 116"/>
                <a:gd name="T24" fmla="*/ 82 w 125"/>
                <a:gd name="T25" fmla="*/ 77 h 116"/>
                <a:gd name="T26" fmla="*/ 52 w 125"/>
                <a:gd name="T27" fmla="*/ 85 h 116"/>
                <a:gd name="T28" fmla="*/ 70 w 125"/>
                <a:gd name="T29" fmla="*/ 56 h 116"/>
                <a:gd name="T30" fmla="*/ 68 w 125"/>
                <a:gd name="T31" fmla="*/ 56 h 116"/>
                <a:gd name="T32" fmla="*/ 41 w 125"/>
                <a:gd name="T33" fmla="*/ 83 h 116"/>
                <a:gd name="T34" fmla="*/ 32 w 125"/>
                <a:gd name="T35" fmla="*/ 78 h 116"/>
                <a:gd name="T36" fmla="*/ 35 w 125"/>
                <a:gd name="T37" fmla="*/ 29 h 116"/>
                <a:gd name="T38" fmla="*/ 75 w 125"/>
                <a:gd name="T39" fmla="*/ 19 h 116"/>
                <a:gd name="T40" fmla="*/ 99 w 125"/>
                <a:gd name="T41" fmla="*/ 16 h 116"/>
                <a:gd name="T42" fmla="*/ 82 w 125"/>
                <a:gd name="T43" fmla="*/ 7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16">
                  <a:moveTo>
                    <a:pt x="65" y="1"/>
                  </a:moveTo>
                  <a:cubicBezTo>
                    <a:pt x="30" y="0"/>
                    <a:pt x="1" y="19"/>
                    <a:pt x="0" y="44"/>
                  </a:cubicBezTo>
                  <a:cubicBezTo>
                    <a:pt x="0" y="56"/>
                    <a:pt x="3" y="67"/>
                    <a:pt x="13" y="76"/>
                  </a:cubicBezTo>
                  <a:cubicBezTo>
                    <a:pt x="26" y="89"/>
                    <a:pt x="39" y="91"/>
                    <a:pt x="39" y="91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8" y="93"/>
                    <a:pt x="21" y="116"/>
                    <a:pt x="21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9" y="109"/>
                    <a:pt x="60" y="95"/>
                    <a:pt x="66" y="95"/>
                  </a:cubicBezTo>
                  <a:cubicBezTo>
                    <a:pt x="104" y="94"/>
                    <a:pt x="124" y="70"/>
                    <a:pt x="124" y="49"/>
                  </a:cubicBezTo>
                  <a:cubicBezTo>
                    <a:pt x="125" y="24"/>
                    <a:pt x="100" y="3"/>
                    <a:pt x="65" y="1"/>
                  </a:cubicBezTo>
                  <a:close/>
                  <a:moveTo>
                    <a:pt x="82" y="77"/>
                  </a:moveTo>
                  <a:cubicBezTo>
                    <a:pt x="74" y="83"/>
                    <a:pt x="62" y="86"/>
                    <a:pt x="52" y="85"/>
                  </a:cubicBezTo>
                  <a:cubicBezTo>
                    <a:pt x="60" y="71"/>
                    <a:pt x="70" y="56"/>
                    <a:pt x="70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5" y="59"/>
                    <a:pt x="52" y="69"/>
                    <a:pt x="41" y="83"/>
                  </a:cubicBezTo>
                  <a:cubicBezTo>
                    <a:pt x="37" y="82"/>
                    <a:pt x="34" y="80"/>
                    <a:pt x="32" y="78"/>
                  </a:cubicBezTo>
                  <a:cubicBezTo>
                    <a:pt x="17" y="65"/>
                    <a:pt x="20" y="41"/>
                    <a:pt x="35" y="29"/>
                  </a:cubicBezTo>
                  <a:cubicBezTo>
                    <a:pt x="47" y="19"/>
                    <a:pt x="62" y="19"/>
                    <a:pt x="75" y="19"/>
                  </a:cubicBezTo>
                  <a:cubicBezTo>
                    <a:pt x="89" y="19"/>
                    <a:pt x="99" y="16"/>
                    <a:pt x="99" y="16"/>
                  </a:cubicBezTo>
                  <a:cubicBezTo>
                    <a:pt x="99" y="16"/>
                    <a:pt x="108" y="56"/>
                    <a:pt x="82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2400"/>
            </a:p>
          </p:txBody>
        </p:sp>
      </p:grpSp>
      <p:pic>
        <p:nvPicPr>
          <p:cNvPr id="19" name="Picture 2" descr="C:\Essi yleiset\LUKE töitä\Powerpoint-pohjat\Esityspohja 2019\c_natural_resources_white.png"/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4266" y="6536788"/>
            <a:ext cx="2959689" cy="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</p:sldLayoutIdLst>
  <p:hf hdr="0"/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sz="3467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3467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3467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3467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3467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3467">
          <a:solidFill>
            <a:schemeClr val="accent1"/>
          </a:solidFill>
          <a:latin typeface="Arial" charset="0"/>
          <a:ea typeface="ＭＳ Ｐゴシック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3467">
          <a:solidFill>
            <a:schemeClr val="accent1"/>
          </a:solidFill>
          <a:latin typeface="Arial" charset="0"/>
          <a:ea typeface="ＭＳ Ｐゴシック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3467">
          <a:solidFill>
            <a:schemeClr val="accent1"/>
          </a:solidFill>
          <a:latin typeface="Arial" charset="0"/>
          <a:ea typeface="ＭＳ Ｐゴシック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3467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609585" rtl="0" eaLnBrk="1" fontAlgn="base" hangingPunct="1">
        <a:spcBef>
          <a:spcPct val="20000"/>
        </a:spcBef>
        <a:spcAft>
          <a:spcPct val="0"/>
        </a:spcAft>
        <a:defRPr sz="2667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67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33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1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f13111797" TargetMode="External"/><Relationship Id="rId5" Type="http://schemas.openxmlformats.org/officeDocument/2006/relationships/hyperlink" Target="https://doi.org/10.5194/hess-23-3457-2019" TargetMode="Externa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i.org/10.3390/f13111797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eEcomo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LukeEcomod" TargetMode="External"/><Relationship Id="rId4" Type="http://schemas.openxmlformats.org/officeDocument/2006/relationships/hyperlink" Target="mailto:samuli.launiainen@luke.fi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hyperlink" Target="http://www.luke.fi/uutiskirje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luke.fi/newsletter" TargetMode="External"/><Relationship Id="rId5" Type="http://schemas.openxmlformats.org/officeDocument/2006/relationships/hyperlink" Target="http://www.luke.fi/" TargetMode="External"/><Relationship Id="rId4" Type="http://schemas.openxmlformats.org/officeDocument/2006/relationships/image" Target="../media/image43.svg"/><Relationship Id="rId9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foreco.2018.04.04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oi.org/10.3389/feart.2020.57651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eart.2020.576510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9/cjfr-2022-010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4214/sf.1049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C727A86-1207-076D-7CF4-3805886C9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82" y="2514364"/>
            <a:ext cx="6677636" cy="1495573"/>
          </a:xfrm>
        </p:spPr>
        <p:txBody>
          <a:bodyPr>
            <a:normAutofit/>
          </a:bodyPr>
          <a:lstStyle/>
          <a:p>
            <a:r>
              <a:rPr lang="fi-FI" sz="3200" dirty="0" err="1"/>
              <a:t>Ecohydrological</a:t>
            </a:r>
            <a:r>
              <a:rPr lang="fi-FI" sz="3200" dirty="0"/>
              <a:t> </a:t>
            </a:r>
            <a:r>
              <a:rPr lang="fi-FI" sz="3200" dirty="0" err="1"/>
              <a:t>modeling</a:t>
            </a:r>
            <a:r>
              <a:rPr lang="fi-FI" sz="3200" dirty="0"/>
              <a:t> for </a:t>
            </a:r>
            <a:r>
              <a:rPr lang="fi-FI" sz="3200" dirty="0" err="1"/>
              <a:t>boreal</a:t>
            </a:r>
            <a:r>
              <a:rPr lang="fi-FI" sz="3200" dirty="0"/>
              <a:t> </a:t>
            </a:r>
            <a:r>
              <a:rPr lang="fi-FI" sz="3200" dirty="0" err="1"/>
              <a:t>forestry</a:t>
            </a:r>
            <a:endParaRPr lang="fi-FI" sz="3200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6B456099-F138-B4F4-58CB-637F2A946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037" y="4719079"/>
            <a:ext cx="6166404" cy="843546"/>
          </a:xfrm>
        </p:spPr>
        <p:txBody>
          <a:bodyPr>
            <a:normAutofit fontScale="92500" lnSpcReduction="10000"/>
          </a:bodyPr>
          <a:lstStyle/>
          <a:p>
            <a:r>
              <a:rPr lang="fi-FI" b="1" dirty="0"/>
              <a:t>Samuli Launiainen</a:t>
            </a:r>
            <a:r>
              <a:rPr lang="fi-FI" dirty="0"/>
              <a:t>, Kersti Leppä, Leena Stenberg, Aura Salmivaara, Jari-Pekka Nousu, Olli-Pekka Tikkasalo, </a:t>
            </a:r>
            <a:r>
              <a:rPr lang="fi-FI" dirty="0" err="1"/>
              <a:t>Toprak</a:t>
            </a:r>
            <a:r>
              <a:rPr lang="fi-FI" dirty="0"/>
              <a:t> Aslan, Hannu Hökkä, Mika Nieminen and Annamari Laurén</a:t>
            </a:r>
          </a:p>
        </p:txBody>
      </p:sp>
      <p:sp>
        <p:nvSpPr>
          <p:cNvPr id="4" name="Kuvan paikkamerkki 3">
            <a:extLst>
              <a:ext uri="{FF2B5EF4-FFF2-40B4-BE49-F238E27FC236}">
                <a16:creationId xmlns:a16="http://schemas.microsoft.com/office/drawing/2014/main" id="{5F303042-E4E3-7317-E9ED-EF8255C35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1918" y="16778"/>
            <a:ext cx="5120081" cy="6875989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BCD09-57B0-F48E-852F-EC8F9BDFE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4" y="5944634"/>
            <a:ext cx="586561" cy="781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15E30D-01E6-AE7D-9BCF-5AF3DA451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50" y="5997974"/>
            <a:ext cx="944523" cy="743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089037-8D0B-3159-5DB5-ABEA621B7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346" y="5923038"/>
            <a:ext cx="639794" cy="891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2C7CDD-D8FD-A24D-D3E3-DC2308C0C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346" y="5997974"/>
            <a:ext cx="1104320" cy="727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9BAFE-18B5-E60A-90AA-C5595D31E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201" y="6059036"/>
            <a:ext cx="1113621" cy="782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75B7BD-30CB-F36E-C3D2-B5AECFE23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285" y="5853260"/>
            <a:ext cx="1102012" cy="963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9E6494-24A3-D2F1-DD12-E7A0099CE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0609" y="6129777"/>
            <a:ext cx="3439486" cy="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6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5C8512-6D0A-9EA3-BF32-E2138A52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26" y="1461880"/>
            <a:ext cx="5633425" cy="4328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EBA21-1EB4-437F-96B0-FAED75D8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Simulations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climatic</a:t>
            </a:r>
            <a:r>
              <a:rPr lang="fi-FI" dirty="0"/>
              <a:t> </a:t>
            </a:r>
            <a:r>
              <a:rPr lang="fi-FI" dirty="0" err="1"/>
              <a:t>gradient</a:t>
            </a:r>
            <a:r>
              <a:rPr lang="fi-FI" dirty="0"/>
              <a:t> in Finland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C4BEF-9774-4AB6-90D0-0AED2B3029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fld id="{A14BA6D4-E5A4-4401-8D3D-034C13C00E0D}" type="datetime1">
              <a:rPr lang="fi-FI">
                <a:solidFill>
                  <a:prstClr val="white">
                    <a:lumMod val="65000"/>
                  </a:prstClr>
                </a:solidFill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t>26.8.2023</a:t>
            </a:fld>
            <a:endParaRPr lang="fi-FI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548C50-22AF-2A25-33CE-0F868BE77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8" y="1614153"/>
            <a:ext cx="4203486" cy="4367548"/>
          </a:xfrm>
        </p:spPr>
        <p:txBody>
          <a:bodyPr/>
          <a:lstStyle/>
          <a:p>
            <a:r>
              <a:rPr lang="fi-FI" sz="2000" dirty="0" err="1"/>
              <a:t>Biological</a:t>
            </a:r>
            <a:r>
              <a:rPr lang="fi-FI" sz="2000" dirty="0"/>
              <a:t> </a:t>
            </a:r>
            <a:r>
              <a:rPr lang="fi-FI" sz="2000" dirty="0" err="1"/>
              <a:t>drainage</a:t>
            </a:r>
            <a:r>
              <a:rPr lang="fi-FI" sz="2000" dirty="0"/>
              <a:t> (ET) </a:t>
            </a:r>
            <a:r>
              <a:rPr lang="fi-FI" sz="2000" dirty="0" err="1"/>
              <a:t>has</a:t>
            </a:r>
            <a:r>
              <a:rPr lang="fi-FI" sz="2000" dirty="0"/>
              <a:t> </a:t>
            </a:r>
            <a:r>
              <a:rPr lang="fi-FI" sz="2000" dirty="0" err="1"/>
              <a:t>great</a:t>
            </a:r>
            <a:r>
              <a:rPr lang="fi-FI" sz="2000" dirty="0"/>
              <a:t> </a:t>
            </a:r>
            <a:r>
              <a:rPr lang="fi-FI" sz="2000" dirty="0" err="1"/>
              <a:t>role</a:t>
            </a:r>
            <a:r>
              <a:rPr lang="fi-FI" sz="2000" dirty="0"/>
              <a:t> in Southern Finland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/>
              <a:t>Strong</a:t>
            </a:r>
            <a:r>
              <a:rPr lang="fi-FI" sz="2000" dirty="0"/>
              <a:t> </a:t>
            </a:r>
            <a:r>
              <a:rPr lang="fi-FI" sz="2000" dirty="0" err="1"/>
              <a:t>potential</a:t>
            </a:r>
            <a:r>
              <a:rPr lang="fi-FI" sz="2000" dirty="0"/>
              <a:t> for </a:t>
            </a:r>
            <a:r>
              <a:rPr lang="fi-FI" sz="2000" dirty="0" err="1"/>
              <a:t>using</a:t>
            </a:r>
            <a:r>
              <a:rPr lang="fi-FI" sz="2000" dirty="0"/>
              <a:t> CCF, </a:t>
            </a:r>
            <a:r>
              <a:rPr lang="fi-FI" sz="2000" dirty="0" err="1"/>
              <a:t>less</a:t>
            </a:r>
            <a:r>
              <a:rPr lang="fi-FI" sz="2000" dirty="0"/>
              <a:t> </a:t>
            </a:r>
            <a:r>
              <a:rPr lang="fi-FI" sz="2000" dirty="0" err="1"/>
              <a:t>need</a:t>
            </a:r>
            <a:r>
              <a:rPr lang="fi-FI" sz="2000" dirty="0"/>
              <a:t> for DNM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/>
              <a:t>Ditch</a:t>
            </a:r>
            <a:r>
              <a:rPr lang="fi-FI" sz="2000" dirty="0"/>
              <a:t> </a:t>
            </a:r>
            <a:r>
              <a:rPr lang="fi-FI" sz="2000" dirty="0" err="1"/>
              <a:t>drainage</a:t>
            </a:r>
            <a:r>
              <a:rPr lang="fi-FI" sz="2000" dirty="0"/>
              <a:t> </a:t>
            </a:r>
            <a:r>
              <a:rPr lang="fi-FI" sz="2000" dirty="0" err="1"/>
              <a:t>remains</a:t>
            </a:r>
            <a:r>
              <a:rPr lang="fi-FI" sz="2000" dirty="0"/>
              <a:t> </a:t>
            </a:r>
            <a:r>
              <a:rPr lang="fi-FI" sz="2000" dirty="0" err="1"/>
              <a:t>crucial</a:t>
            </a:r>
            <a:r>
              <a:rPr lang="fi-FI" sz="2000" dirty="0"/>
              <a:t> in </a:t>
            </a:r>
            <a:r>
              <a:rPr lang="fi-FI" sz="2000" dirty="0" err="1"/>
              <a:t>Northern</a:t>
            </a:r>
            <a:r>
              <a:rPr lang="fi-FI" sz="2000" dirty="0"/>
              <a:t> Finland</a:t>
            </a:r>
          </a:p>
          <a:p>
            <a:endParaRPr lang="fi-FI" sz="2000" dirty="0"/>
          </a:p>
          <a:p>
            <a:r>
              <a:rPr lang="fi-FI" sz="2000" dirty="0" err="1"/>
              <a:t>Patterns</a:t>
            </a:r>
            <a:r>
              <a:rPr lang="fi-FI" sz="2000" dirty="0"/>
              <a:t> </a:t>
            </a:r>
            <a:r>
              <a:rPr lang="fi-FI" sz="2000" dirty="0" err="1"/>
              <a:t>will</a:t>
            </a:r>
            <a:r>
              <a:rPr lang="fi-FI" sz="2000" dirty="0"/>
              <a:t> </a:t>
            </a:r>
            <a:r>
              <a:rPr lang="fi-FI" sz="2000" dirty="0" err="1"/>
              <a:t>shift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climate</a:t>
            </a:r>
            <a:r>
              <a:rPr lang="fi-FI" sz="2000" dirty="0"/>
              <a:t> </a:t>
            </a:r>
            <a:r>
              <a:rPr lang="fi-FI" sz="2000" dirty="0" err="1"/>
              <a:t>change</a:t>
            </a:r>
            <a:r>
              <a:rPr lang="fi-FI" sz="2000" dirty="0"/>
              <a:t>, </a:t>
            </a:r>
            <a:r>
              <a:rPr lang="fi-FI" sz="2000" dirty="0" err="1"/>
              <a:t>due</a:t>
            </a:r>
            <a:r>
              <a:rPr lang="fi-FI" sz="2000" dirty="0"/>
              <a:t> </a:t>
            </a:r>
            <a:r>
              <a:rPr lang="fi-FI" sz="2000" dirty="0" err="1"/>
              <a:t>changing</a:t>
            </a:r>
            <a:r>
              <a:rPr lang="fi-FI" sz="2000" dirty="0"/>
              <a:t> ET/P</a:t>
            </a:r>
          </a:p>
          <a:p>
            <a:endParaRPr lang="fi-FI" sz="2000" dirty="0"/>
          </a:p>
          <a:p>
            <a:r>
              <a:rPr lang="fi-FI" sz="2000" dirty="0"/>
              <a:t>Can WTL </a:t>
            </a:r>
            <a:r>
              <a:rPr lang="fi-FI" sz="2000" dirty="0" err="1"/>
              <a:t>become</a:t>
            </a:r>
            <a:r>
              <a:rPr lang="fi-FI" sz="2000" dirty="0"/>
              <a:t> </a:t>
            </a:r>
            <a:r>
              <a:rPr lang="fi-FI" sz="2000" dirty="0" err="1"/>
              <a:t>too</a:t>
            </a:r>
            <a:r>
              <a:rPr lang="fi-FI" sz="2000" dirty="0"/>
              <a:t> </a:t>
            </a:r>
            <a:r>
              <a:rPr lang="fi-FI" sz="2000" dirty="0" err="1"/>
              <a:t>deep</a:t>
            </a:r>
            <a:r>
              <a:rPr lang="fi-FI" sz="2000" dirty="0"/>
              <a:t> in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future</a:t>
            </a:r>
            <a:r>
              <a:rPr lang="fi-FI" sz="2000" dirty="0"/>
              <a:t>?</a:t>
            </a:r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2A4D8-9443-4D46-AE9B-ECB2FF2EF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fi-FI" dirty="0">
              <a:solidFill>
                <a:prstClr val="white">
                  <a:lumMod val="65000"/>
                </a:prstClr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05557-84C1-4BB5-9895-808B58BE5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231454"/>
            <a:ext cx="1202417" cy="2056110"/>
          </a:xfrm>
          <a:prstGeom prst="rect">
            <a:avLst/>
          </a:prstGeom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E799FA41-4B9F-B49F-4732-268098E32CEE}"/>
              </a:ext>
            </a:extLst>
          </p:cNvPr>
          <p:cNvSpPr/>
          <p:nvPr/>
        </p:nvSpPr>
        <p:spPr>
          <a:xfrm>
            <a:off x="5782370" y="2726929"/>
            <a:ext cx="447675" cy="2082887"/>
          </a:xfrm>
          <a:prstGeom prst="upDownArrow">
            <a:avLst/>
          </a:prstGeom>
          <a:solidFill>
            <a:schemeClr val="accent2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i-FI" dirty="0"/>
              <a:t>ET</a:t>
            </a: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64F9931B-B81C-4220-A565-1D8775ACB569}"/>
              </a:ext>
            </a:extLst>
          </p:cNvPr>
          <p:cNvSpPr/>
          <p:nvPr/>
        </p:nvSpPr>
        <p:spPr>
          <a:xfrm>
            <a:off x="8617312" y="2076528"/>
            <a:ext cx="447675" cy="1240719"/>
          </a:xfrm>
          <a:prstGeom prst="upDownArrow">
            <a:avLst/>
          </a:prstGeom>
          <a:solidFill>
            <a:schemeClr val="accent2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i-FI" dirty="0"/>
              <a:t>ET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8793EDB-4963-06E0-EBA6-52CB48A50A0B}"/>
              </a:ext>
            </a:extLst>
          </p:cNvPr>
          <p:cNvSpPr/>
          <p:nvPr/>
        </p:nvSpPr>
        <p:spPr>
          <a:xfrm>
            <a:off x="5782370" y="5652479"/>
            <a:ext cx="3485455" cy="603956"/>
          </a:xfrm>
          <a:prstGeom prst="leftArrow">
            <a:avLst/>
          </a:prstGeom>
          <a:solidFill>
            <a:schemeClr val="accent1">
              <a:alpha val="5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ET / P</a:t>
            </a:r>
          </a:p>
        </p:txBody>
      </p:sp>
    </p:spTree>
    <p:extLst>
      <p:ext uri="{BB962C8B-B14F-4D97-AF65-F5344CB8AC3E}">
        <p14:creationId xmlns:p14="http://schemas.microsoft.com/office/powerpoint/2010/main" val="149650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11937-DFCD-3BF6-F765-D2A782C6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7571359" cy="945515"/>
          </a:xfrm>
        </p:spPr>
        <p:txBody>
          <a:bodyPr>
            <a:normAutofit/>
          </a:bodyPr>
          <a:lstStyle/>
          <a:p>
            <a:r>
              <a:rPr lang="fi-FI" dirty="0" err="1"/>
              <a:t>Landscape</a:t>
            </a:r>
            <a:r>
              <a:rPr lang="fi-FI" dirty="0"/>
              <a:t> </a:t>
            </a:r>
            <a:r>
              <a:rPr lang="fi-FI" dirty="0" err="1"/>
              <a:t>soil</a:t>
            </a:r>
            <a:r>
              <a:rPr lang="fi-FI" dirty="0"/>
              <a:t> </a:t>
            </a:r>
            <a:r>
              <a:rPr lang="fi-FI" dirty="0" err="1"/>
              <a:t>moisture</a:t>
            </a:r>
            <a:endParaRPr lang="fi-FI" dirty="0"/>
          </a:p>
        </p:txBody>
      </p:sp>
      <p:pic>
        <p:nvPicPr>
          <p:cNvPr id="10" name="Picture Placeholder 9" descr="A aerial view of a land&#10;&#10;Description automatically generated">
            <a:extLst>
              <a:ext uri="{FF2B5EF4-FFF2-40B4-BE49-F238E27FC236}">
                <a16:creationId xmlns:a16="http://schemas.microsoft.com/office/drawing/2014/main" id="{C3457000-FE10-19FA-7B2B-8D0D4832C7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131" y="-10005"/>
            <a:ext cx="1609950" cy="6878010"/>
          </a:xfrm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04941E33-F075-451A-91BC-74A6A08E4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519" y="1990778"/>
            <a:ext cx="4082612" cy="274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939AE4-4841-7C73-7D36-6C513BA7E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87" y="546152"/>
            <a:ext cx="1375159" cy="1492075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7E4BDE8-56AC-CF60-EA52-4EA26EE5E40A}"/>
              </a:ext>
            </a:extLst>
          </p:cNvPr>
          <p:cNvSpPr txBox="1">
            <a:spLocks/>
          </p:cNvSpPr>
          <p:nvPr/>
        </p:nvSpPr>
        <p:spPr>
          <a:xfrm>
            <a:off x="512822" y="1881966"/>
            <a:ext cx="4816244" cy="4024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fi-FI" sz="1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endParaRPr lang="en-US" dirty="0"/>
          </a:p>
          <a:p>
            <a:endParaRPr lang="en-US" sz="1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C89025-3659-A245-C071-9DD2B9963625}"/>
              </a:ext>
            </a:extLst>
          </p:cNvPr>
          <p:cNvSpPr txBox="1"/>
          <p:nvPr/>
        </p:nvSpPr>
        <p:spPr>
          <a:xfrm>
            <a:off x="5891093" y="6037008"/>
            <a:ext cx="6326988" cy="830997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600" dirty="0"/>
              <a:t>Launiainen et al. 2019; </a:t>
            </a:r>
            <a:r>
              <a:rPr lang="fi-FI" sz="1600" b="0" i="0" dirty="0">
                <a:solidFill>
                  <a:srgbClr val="464646"/>
                </a:solidFill>
                <a:effectLst/>
                <a:latin typeface="Open Sans" panose="020B0606030504020204" pitchFamily="34" charset="0"/>
                <a:hlinkClick r:id="rId5"/>
              </a:rPr>
              <a:t>https://doi.org/10.5194/hess-23-3457-2019</a:t>
            </a:r>
            <a:endParaRPr lang="fi-FI" sz="1600" b="0" i="0" dirty="0">
              <a:solidFill>
                <a:srgbClr val="464646"/>
              </a:solidFill>
              <a:effectLst/>
              <a:latin typeface="Open Sans" panose="020B0606030504020204" pitchFamily="34" charset="0"/>
            </a:endParaRPr>
          </a:p>
          <a:p>
            <a:r>
              <a:rPr lang="fi-FI" sz="1600" dirty="0"/>
              <a:t>Launiainen et al. 2022, </a:t>
            </a:r>
            <a:r>
              <a:rPr lang="fi-FI" sz="1600" dirty="0">
                <a:hlinkClick r:id="rId6"/>
              </a:rPr>
              <a:t>https://doi.org/10.3390/f13111797</a:t>
            </a:r>
            <a:r>
              <a:rPr lang="fi-FI" sz="1600" dirty="0"/>
              <a:t> </a:t>
            </a:r>
          </a:p>
          <a:p>
            <a:r>
              <a:rPr lang="fi-FI" sz="1600" b="0" i="0" dirty="0">
                <a:solidFill>
                  <a:srgbClr val="464646"/>
                </a:solidFill>
                <a:effectLst/>
                <a:latin typeface="Open Sans" panose="020B0606030504020204" pitchFamily="34" charset="0"/>
              </a:rPr>
              <a:t> </a:t>
            </a:r>
            <a:endParaRPr lang="fi-FI" sz="160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29F956B6-BA94-FE3A-9AED-4EAE11579097}"/>
              </a:ext>
            </a:extLst>
          </p:cNvPr>
          <p:cNvSpPr txBox="1">
            <a:spLocks/>
          </p:cNvSpPr>
          <p:nvPr/>
        </p:nvSpPr>
        <p:spPr>
          <a:xfrm>
            <a:off x="819201" y="1622617"/>
            <a:ext cx="4203486" cy="43675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sz="2000" dirty="0"/>
          </a:p>
          <a:p>
            <a:endParaRPr lang="fi-FI" sz="2000" dirty="0"/>
          </a:p>
          <a:p>
            <a:endParaRPr lang="fi-FI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C7C5E-4F90-0085-4AF7-699B3FD17D79}"/>
              </a:ext>
            </a:extLst>
          </p:cNvPr>
          <p:cNvSpPr txBox="1"/>
          <p:nvPr/>
        </p:nvSpPr>
        <p:spPr>
          <a:xfrm>
            <a:off x="488749" y="1586204"/>
            <a:ext cx="54240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Soil</a:t>
            </a:r>
            <a:r>
              <a:rPr lang="fi-FI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strength</a:t>
            </a:r>
            <a:r>
              <a:rPr lang="fi-FI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: </a:t>
            </a:r>
            <a:r>
              <a:rPr lang="fi-FI" sz="2000" dirty="0" err="1">
                <a:sym typeface="Wingdings" panose="05000000000000000000" pitchFamily="2" charset="2"/>
              </a:rPr>
              <a:t>trafficability</a:t>
            </a:r>
            <a:r>
              <a:rPr lang="fi-FI" sz="2000" dirty="0">
                <a:sym typeface="Wingdings" panose="05000000000000000000" pitchFamily="2" charset="2"/>
              </a:rPr>
              <a:t>, </a:t>
            </a:r>
            <a:r>
              <a:rPr lang="fi-FI" sz="2000" dirty="0" err="1">
                <a:sym typeface="Wingdings" panose="05000000000000000000" pitchFamily="2" charset="2"/>
              </a:rPr>
              <a:t>harvest</a:t>
            </a:r>
            <a:r>
              <a:rPr lang="fi-FI" sz="2000" dirty="0">
                <a:sym typeface="Wingdings" panose="05000000000000000000" pitchFamily="2" charset="2"/>
              </a:rPr>
              <a:t> </a:t>
            </a:r>
            <a:r>
              <a:rPr lang="fi-FI" sz="2000" dirty="0" err="1">
                <a:sym typeface="Wingdings" panose="05000000000000000000" pitchFamily="2" charset="2"/>
              </a:rPr>
              <a:t>planning</a:t>
            </a:r>
            <a:endParaRPr lang="fi-FI" sz="2000" dirty="0">
              <a:sym typeface="Wingdings" panose="05000000000000000000" pitchFamily="2" charset="2"/>
            </a:endParaRPr>
          </a:p>
          <a:p>
            <a:r>
              <a:rPr lang="fi-FI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Water</a:t>
            </a:r>
            <a:r>
              <a:rPr lang="fi-FI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availability</a:t>
            </a:r>
            <a:r>
              <a:rPr lang="fi-FI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: </a:t>
            </a:r>
            <a:r>
              <a:rPr lang="fi-FI" sz="2000" dirty="0" err="1">
                <a:sym typeface="Wingdings" panose="05000000000000000000" pitchFamily="2" charset="2"/>
              </a:rPr>
              <a:t>climate</a:t>
            </a:r>
            <a:r>
              <a:rPr lang="fi-FI" sz="2000" dirty="0">
                <a:sym typeface="Wingdings" panose="05000000000000000000" pitchFamily="2" charset="2"/>
              </a:rPr>
              <a:t> </a:t>
            </a:r>
            <a:r>
              <a:rPr lang="fi-FI" sz="2000" dirty="0" err="1">
                <a:sym typeface="Wingdings" panose="05000000000000000000" pitchFamily="2" charset="2"/>
              </a:rPr>
              <a:t>change</a:t>
            </a:r>
            <a:r>
              <a:rPr lang="fi-FI" sz="2000" dirty="0">
                <a:sym typeface="Wingdings" panose="05000000000000000000" pitchFamily="2" charset="2"/>
              </a:rPr>
              <a:t> </a:t>
            </a:r>
            <a:r>
              <a:rPr lang="fi-FI" sz="2000" dirty="0" err="1">
                <a:sym typeface="Wingdings" panose="05000000000000000000" pitchFamily="2" charset="2"/>
              </a:rPr>
              <a:t>adaptation</a:t>
            </a:r>
            <a:endParaRPr lang="fi-FI" sz="2000" dirty="0">
              <a:sym typeface="Wingdings" panose="05000000000000000000" pitchFamily="2" charset="2"/>
            </a:endParaRPr>
          </a:p>
          <a:p>
            <a:endParaRPr lang="fi-FI" sz="2000" dirty="0">
              <a:sym typeface="Wingdings" panose="05000000000000000000" pitchFamily="2" charset="2"/>
            </a:endParaRPr>
          </a:p>
          <a:p>
            <a:r>
              <a:rPr lang="fi-FI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Excellent</a:t>
            </a:r>
            <a:r>
              <a:rPr lang="fi-FI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 open data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ym typeface="Wingdings" panose="05000000000000000000" pitchFamily="2" charset="2"/>
              </a:rPr>
              <a:t>Stand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attributes</a:t>
            </a:r>
            <a:r>
              <a:rPr lang="fi-FI" sz="1600" dirty="0">
                <a:sym typeface="Wingdings" panose="05000000000000000000" pitchFamily="2" charset="2"/>
              </a:rPr>
              <a:t> (mNFI,16x16m)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>
                <a:sym typeface="Wingdings" panose="05000000000000000000" pitchFamily="2" charset="2"/>
              </a:rPr>
              <a:t>DEM, </a:t>
            </a:r>
            <a:r>
              <a:rPr lang="fi-FI" sz="1600" dirty="0" err="1">
                <a:sym typeface="Wingdings" panose="05000000000000000000" pitchFamily="2" charset="2"/>
              </a:rPr>
              <a:t>topographic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wetness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indices</a:t>
            </a:r>
            <a:endParaRPr lang="fi-FI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ym typeface="Wingdings" panose="05000000000000000000" pitchFamily="2" charset="2"/>
              </a:rPr>
              <a:t>Streams</a:t>
            </a:r>
            <a:r>
              <a:rPr lang="fi-FI" sz="1600" dirty="0">
                <a:sym typeface="Wingdings" panose="05000000000000000000" pitchFamily="2" charset="2"/>
              </a:rPr>
              <a:t>, </a:t>
            </a:r>
            <a:r>
              <a:rPr lang="fi-FI" sz="1600" dirty="0" err="1">
                <a:sym typeface="Wingdings" panose="05000000000000000000" pitchFamily="2" charset="2"/>
              </a:rPr>
              <a:t>water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bodies</a:t>
            </a:r>
            <a:r>
              <a:rPr lang="fi-FI" sz="1600" dirty="0">
                <a:sym typeface="Wingdings" panose="05000000000000000000" pitchFamily="2" charset="2"/>
              </a:rPr>
              <a:t>, non-</a:t>
            </a:r>
            <a:r>
              <a:rPr lang="fi-FI" sz="1600" dirty="0" err="1">
                <a:sym typeface="Wingdings" panose="05000000000000000000" pitchFamily="2" charset="2"/>
              </a:rPr>
              <a:t>forest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areas</a:t>
            </a:r>
            <a:endParaRPr lang="fi-FI" sz="1600" dirty="0">
              <a:sym typeface="Wingdings" panose="05000000000000000000" pitchFamily="2" charset="2"/>
            </a:endParaRPr>
          </a:p>
          <a:p>
            <a:endParaRPr lang="fi-FI" sz="2000" dirty="0">
              <a:sym typeface="Wingdings" panose="05000000000000000000" pitchFamily="2" charset="2"/>
            </a:endParaRPr>
          </a:p>
          <a:p>
            <a:r>
              <a:rPr lang="fi-FI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Soil</a:t>
            </a:r>
            <a:r>
              <a:rPr lang="fi-FI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hydraulic</a:t>
            </a:r>
            <a:r>
              <a:rPr lang="fi-FI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properties</a:t>
            </a:r>
            <a:r>
              <a:rPr lang="fi-FI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ym typeface="Wingdings" panose="05000000000000000000" pitchFamily="2" charset="2"/>
              </a:rPr>
              <a:t>We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developed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new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PTF’s</a:t>
            </a:r>
            <a:r>
              <a:rPr lang="fi-FI" sz="1600" dirty="0">
                <a:sym typeface="Wingdings" panose="05000000000000000000" pitchFamily="2" charset="2"/>
              </a:rPr>
              <a:t> to </a:t>
            </a:r>
            <a:r>
              <a:rPr lang="fi-FI" sz="1600" dirty="0" err="1">
                <a:sym typeface="Wingdings" panose="05000000000000000000" pitchFamily="2" charset="2"/>
              </a:rPr>
              <a:t>predict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soil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porosity</a:t>
            </a:r>
            <a:r>
              <a:rPr lang="fi-FI" sz="1600" dirty="0">
                <a:sym typeface="Wingdings" panose="05000000000000000000" pitchFamily="2" charset="2"/>
              </a:rPr>
              <a:t>, </a:t>
            </a:r>
            <a:r>
              <a:rPr lang="fi-FI" sz="1600" dirty="0" err="1">
                <a:sym typeface="Wingdings" panose="05000000000000000000" pitchFamily="2" charset="2"/>
              </a:rPr>
              <a:t>field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capacity</a:t>
            </a:r>
            <a:r>
              <a:rPr lang="fi-FI" sz="1600" dirty="0">
                <a:sym typeface="Wingdings" panose="05000000000000000000" pitchFamily="2" charset="2"/>
              </a:rPr>
              <a:t> &amp; </a:t>
            </a:r>
            <a:r>
              <a:rPr lang="fi-FI" sz="1600" dirty="0" err="1">
                <a:sym typeface="Wingdings" panose="05000000000000000000" pitchFamily="2" charset="2"/>
              </a:rPr>
              <a:t>wilting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point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from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available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spatial</a:t>
            </a:r>
            <a:r>
              <a:rPr lang="fi-FI" sz="1600" dirty="0">
                <a:sym typeface="Wingdings" panose="05000000000000000000" pitchFamily="2" charset="2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Mineral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forest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soils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: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can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be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best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estimated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based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 on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soil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fertility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type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available</a:t>
            </a:r>
            <a:r>
              <a:rPr lang="fi-FI" sz="1600" dirty="0">
                <a:solidFill>
                  <a:schemeClr val="tx2"/>
                </a:solidFill>
                <a:sym typeface="Wingdings" panose="05000000000000000000" pitchFamily="2" charset="2"/>
              </a:rPr>
              <a:t> in </a:t>
            </a:r>
            <a:r>
              <a:rPr lang="fi-FI" sz="1600" dirty="0" err="1">
                <a:solidFill>
                  <a:schemeClr val="tx2"/>
                </a:solidFill>
                <a:sym typeface="Wingdings" panose="05000000000000000000" pitchFamily="2" charset="2"/>
              </a:rPr>
              <a:t>mNFI</a:t>
            </a:r>
            <a:endParaRPr lang="fi-FI" sz="16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endParaRPr lang="fi-FI" sz="2000" dirty="0"/>
          </a:p>
          <a:p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357913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BFF1E5A-FF54-B492-E2CF-DF58AF5F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" y="2333200"/>
            <a:ext cx="3948977" cy="27106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F0E24C9-2A44-01F9-A874-2F836288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limitations</a:t>
            </a:r>
            <a:r>
              <a:rPr lang="fi-FI" dirty="0"/>
              <a:t> –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likely</a:t>
            </a:r>
            <a:r>
              <a:rPr lang="fi-FI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F36849-7997-EF91-A4E2-B7BE496A9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18" y="1357816"/>
            <a:ext cx="11114202" cy="4337805"/>
          </a:xfrm>
        </p:spPr>
        <p:txBody>
          <a:bodyPr/>
          <a:lstStyle/>
          <a:p>
            <a:r>
              <a:rPr lang="fi-FI" sz="2000" dirty="0" err="1">
                <a:solidFill>
                  <a:schemeClr val="tx1"/>
                </a:solidFill>
              </a:rPr>
              <a:t>Paunulanpuro</a:t>
            </a:r>
            <a:r>
              <a:rPr lang="fi-FI" sz="2000" dirty="0"/>
              <a:t> –</a:t>
            </a:r>
            <a:r>
              <a:rPr lang="fi-FI" sz="2000" dirty="0" err="1"/>
              <a:t>catchment</a:t>
            </a:r>
            <a:r>
              <a:rPr lang="fi-FI" sz="2000" dirty="0"/>
              <a:t> (</a:t>
            </a:r>
            <a:r>
              <a:rPr lang="fi-FI" sz="2000" dirty="0" err="1"/>
              <a:t>ca</a:t>
            </a:r>
            <a:r>
              <a:rPr lang="fi-FI" sz="2000" dirty="0"/>
              <a:t>. 150 ha), Orivesi, Southern Finland</a:t>
            </a:r>
          </a:p>
          <a:p>
            <a:r>
              <a:rPr lang="fi-FI" dirty="0" err="1"/>
              <a:t>Simulated</a:t>
            </a:r>
            <a:r>
              <a:rPr lang="fi-FI" dirty="0"/>
              <a:t> </a:t>
            </a:r>
            <a:r>
              <a:rPr lang="fi-FI" dirty="0" err="1"/>
              <a:t>daily</a:t>
            </a:r>
            <a:r>
              <a:rPr lang="fi-FI" dirty="0"/>
              <a:t> </a:t>
            </a:r>
            <a:r>
              <a:rPr lang="fi-FI" dirty="0" err="1"/>
              <a:t>soil</a:t>
            </a:r>
            <a:r>
              <a:rPr lang="fi-FI" dirty="0"/>
              <a:t> </a:t>
            </a:r>
            <a:r>
              <a:rPr lang="fi-FI" dirty="0" err="1"/>
              <a:t>moisture</a:t>
            </a:r>
            <a:r>
              <a:rPr lang="fi-FI" dirty="0"/>
              <a:t> for 2000 – 2015 </a:t>
            </a:r>
            <a:r>
              <a:rPr lang="fi-FI" dirty="0" err="1"/>
              <a:t>period</a:t>
            </a:r>
            <a:endParaRPr lang="fi-FI" sz="2000" dirty="0"/>
          </a:p>
          <a:p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BA43DF-2A9C-BD4B-34A3-4FC3BF30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871" y="3425179"/>
            <a:ext cx="3788641" cy="2260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47701-4FF1-2FFF-2B01-25667E30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890" y="853441"/>
            <a:ext cx="3305318" cy="2285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868BE-346B-6D64-88DC-C871BF072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672" y="2142708"/>
            <a:ext cx="4149456" cy="2768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F0E2D0-27D9-A0E5-5FAF-C8DDF257E30F}"/>
              </a:ext>
            </a:extLst>
          </p:cNvPr>
          <p:cNvSpPr txBox="1"/>
          <p:nvPr/>
        </p:nvSpPr>
        <p:spPr>
          <a:xfrm>
            <a:off x="6537606" y="6380428"/>
            <a:ext cx="5428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Launiainen et al. 2022, </a:t>
            </a:r>
            <a:r>
              <a:rPr lang="fi-FI" sz="1600" dirty="0">
                <a:hlinkClick r:id="rId6"/>
              </a:rPr>
              <a:t>https://doi.org/10.3390/f13111797</a:t>
            </a:r>
            <a:r>
              <a:rPr lang="fi-FI" sz="1600" dirty="0"/>
              <a:t> 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16DA913-97C4-F6A7-29E1-8C79039B5FE9}"/>
              </a:ext>
            </a:extLst>
          </p:cNvPr>
          <p:cNvSpPr/>
          <p:nvPr/>
        </p:nvSpPr>
        <p:spPr>
          <a:xfrm flipH="1">
            <a:off x="1558779" y="4966995"/>
            <a:ext cx="1080943" cy="371475"/>
          </a:xfrm>
          <a:prstGeom prst="leftArrow">
            <a:avLst/>
          </a:prstGeom>
          <a:solidFill>
            <a:schemeClr val="accent1">
              <a:alpha val="7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 &amp; </a:t>
            </a:r>
            <a:r>
              <a:rPr lang="fi-FI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</a:t>
            </a:r>
            <a:endParaRPr lang="fi-FI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17033-8D36-6AA9-844A-55059C096496}"/>
              </a:ext>
            </a:extLst>
          </p:cNvPr>
          <p:cNvSpPr txBox="1"/>
          <p:nvPr/>
        </p:nvSpPr>
        <p:spPr>
          <a:xfrm>
            <a:off x="990600" y="5419725"/>
            <a:ext cx="6658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Stand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density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effects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modulated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soil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water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holding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capacity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topographic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position and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species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composition</a:t>
            </a:r>
          </a:p>
          <a:p>
            <a:endParaRPr lang="fi-FI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02BB5-4351-E17B-E96A-21A799C3EED4}"/>
              </a:ext>
            </a:extLst>
          </p:cNvPr>
          <p:cNvSpPr txBox="1"/>
          <p:nvPr/>
        </p:nvSpPr>
        <p:spPr>
          <a:xfrm rot="5400000">
            <a:off x="7173730" y="3500397"/>
            <a:ext cx="2235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>
                <a:solidFill>
                  <a:schemeClr val="accent1"/>
                </a:solidFill>
              </a:rPr>
              <a:t>Increasing</a:t>
            </a:r>
            <a:endParaRPr lang="fi-FI" sz="1600" dirty="0">
              <a:solidFill>
                <a:schemeClr val="accent1"/>
              </a:solidFill>
            </a:endParaRPr>
          </a:p>
          <a:p>
            <a:r>
              <a:rPr lang="fi-FI" sz="1600" dirty="0" err="1">
                <a:solidFill>
                  <a:schemeClr val="accent1"/>
                </a:solidFill>
              </a:rPr>
              <a:t>water</a:t>
            </a:r>
            <a:r>
              <a:rPr lang="fi-FI" sz="1600" dirty="0">
                <a:solidFill>
                  <a:schemeClr val="accent1"/>
                </a:solidFill>
              </a:rPr>
              <a:t> </a:t>
            </a:r>
            <a:r>
              <a:rPr lang="fi-FI" sz="1600" dirty="0" err="1">
                <a:solidFill>
                  <a:schemeClr val="accent1"/>
                </a:solidFill>
              </a:rPr>
              <a:t>limitations</a:t>
            </a:r>
            <a:r>
              <a:rPr lang="fi-FI" sz="16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fi-FI" sz="16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6D52-E1D6-4D0B-D9A9-80FBE89158D8}"/>
              </a:ext>
            </a:extLst>
          </p:cNvPr>
          <p:cNvSpPr txBox="1"/>
          <p:nvPr/>
        </p:nvSpPr>
        <p:spPr>
          <a:xfrm>
            <a:off x="9656061" y="5685520"/>
            <a:ext cx="131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mNFI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70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65AEC1-67E7-92B6-0693-2AC90ECD8540}"/>
              </a:ext>
            </a:extLst>
          </p:cNvPr>
          <p:cNvSpPr txBox="1"/>
          <p:nvPr/>
        </p:nvSpPr>
        <p:spPr>
          <a:xfrm>
            <a:off x="7063326" y="2810002"/>
            <a:ext cx="478330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From forest structure to hydrological function – merging dense Earth Observation data and process-models (LS-HYDRO, 2023-2027)</a:t>
            </a:r>
          </a:p>
          <a:p>
            <a:endParaRPr lang="en-US" sz="1600" dirty="0">
              <a:solidFill>
                <a:schemeClr val="accent4"/>
              </a:solidFill>
            </a:endParaRPr>
          </a:p>
          <a:p>
            <a:r>
              <a:rPr lang="en-US" sz="1600" b="0" i="0" dirty="0">
                <a:solidFill>
                  <a:schemeClr val="accent4"/>
                </a:solidFill>
                <a:effectLst/>
              </a:rPr>
              <a:t>Precision nutrient management - a tool for mitigation of climate change and environmental loading in boreal forestry (PREFER, 2022-2026) </a:t>
            </a:r>
          </a:p>
          <a:p>
            <a:endParaRPr lang="en-US" sz="1600" b="0" i="0" dirty="0">
              <a:solidFill>
                <a:schemeClr val="accent4"/>
              </a:solidFill>
              <a:effectLst/>
            </a:endParaRPr>
          </a:p>
          <a:p>
            <a:endParaRPr lang="en-US" sz="1600" b="0" i="0" dirty="0">
              <a:solidFill>
                <a:schemeClr val="accent4"/>
              </a:solidFill>
              <a:effectLst/>
            </a:endParaRPr>
          </a:p>
          <a:p>
            <a:endParaRPr lang="fi-FI" sz="1600" dirty="0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B92C8-36E7-790E-B66F-B074F54B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60559"/>
          </a:xfrm>
        </p:spPr>
        <p:txBody>
          <a:bodyPr anchor="ctr">
            <a:normAutofit/>
          </a:bodyPr>
          <a:lstStyle/>
          <a:p>
            <a:r>
              <a:rPr lang="fi-FI" dirty="0" err="1"/>
              <a:t>Ecosystem</a:t>
            </a:r>
            <a:r>
              <a:rPr lang="fi-FI" dirty="0"/>
              <a:t> </a:t>
            </a:r>
            <a:r>
              <a:rPr lang="fi-FI" dirty="0" err="1"/>
              <a:t>ecology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process-based</a:t>
            </a:r>
            <a:r>
              <a:rPr lang="fi-FI" dirty="0"/>
              <a:t> </a:t>
            </a:r>
            <a:r>
              <a:rPr lang="fi-FI" dirty="0" err="1"/>
              <a:t>models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96F4-6231-FC50-4A87-FB15E49F9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9621" y="1560075"/>
            <a:ext cx="5934735" cy="47194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i-FI" sz="2000" b="1" dirty="0" err="1">
                <a:solidFill>
                  <a:schemeClr val="accent1"/>
                </a:solidFill>
              </a:rPr>
              <a:t>pyAPES</a:t>
            </a:r>
            <a:r>
              <a:rPr lang="fi-FI" sz="2000" b="1" dirty="0">
                <a:solidFill>
                  <a:schemeClr val="accent1"/>
                </a:solidFill>
              </a:rPr>
              <a:t>: </a:t>
            </a:r>
            <a:r>
              <a:rPr lang="fi-FI" sz="2000" dirty="0" err="1">
                <a:solidFill>
                  <a:schemeClr val="tx1"/>
                </a:solidFill>
              </a:rPr>
              <a:t>vertically</a:t>
            </a:r>
            <a:r>
              <a:rPr lang="fi-FI" sz="2000" dirty="0">
                <a:solidFill>
                  <a:schemeClr val="tx1"/>
                </a:solidFill>
              </a:rPr>
              <a:t> </a:t>
            </a:r>
            <a:r>
              <a:rPr lang="fi-FI" sz="2000" dirty="0" err="1">
                <a:solidFill>
                  <a:schemeClr val="tx1"/>
                </a:solidFill>
              </a:rPr>
              <a:t>resolved</a:t>
            </a:r>
            <a:r>
              <a:rPr lang="fi-FI" sz="2000" dirty="0">
                <a:solidFill>
                  <a:schemeClr val="tx1"/>
                </a:solidFill>
              </a:rPr>
              <a:t> </a:t>
            </a:r>
            <a:r>
              <a:rPr lang="fi-FI" sz="2000" dirty="0" err="1">
                <a:solidFill>
                  <a:schemeClr val="tx1"/>
                </a:solidFill>
              </a:rPr>
              <a:t>view</a:t>
            </a:r>
            <a:r>
              <a:rPr lang="fi-FI" sz="2000" dirty="0">
                <a:solidFill>
                  <a:schemeClr val="tx1"/>
                </a:solidFill>
              </a:rPr>
              <a:t> to </a:t>
            </a:r>
            <a:r>
              <a:rPr lang="fi-FI" sz="2000" dirty="0" err="1">
                <a:solidFill>
                  <a:schemeClr val="tx1"/>
                </a:solidFill>
              </a:rPr>
              <a:t>soil-vegetation-atmosphere</a:t>
            </a:r>
            <a:r>
              <a:rPr lang="fi-FI" sz="2000" dirty="0">
                <a:solidFill>
                  <a:schemeClr val="tx1"/>
                </a:solidFill>
              </a:rPr>
              <a:t> </a:t>
            </a:r>
            <a:r>
              <a:rPr lang="fi-FI" sz="2000" dirty="0" err="1">
                <a:solidFill>
                  <a:schemeClr val="tx1"/>
                </a:solidFill>
              </a:rPr>
              <a:t>interface</a:t>
            </a:r>
            <a:endParaRPr lang="fi-FI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fi-FI" sz="1600" dirty="0">
                <a:sym typeface="Wingdings" panose="05000000000000000000" pitchFamily="2" charset="2"/>
              </a:rPr>
              <a:t> </a:t>
            </a:r>
            <a:r>
              <a:rPr lang="fi-FI" sz="1600" baseline="30000" dirty="0"/>
              <a:t>13</a:t>
            </a:r>
            <a:r>
              <a:rPr lang="fi-FI" sz="1600" dirty="0"/>
              <a:t>C &amp; </a:t>
            </a:r>
            <a:r>
              <a:rPr lang="fi-FI" sz="1600" baseline="30000" dirty="0"/>
              <a:t>18</a:t>
            </a:r>
            <a:r>
              <a:rPr lang="fi-FI" sz="1600" dirty="0"/>
              <a:t>O </a:t>
            </a:r>
            <a:r>
              <a:rPr lang="fi-FI" sz="1600" dirty="0" err="1"/>
              <a:t>isotopes</a:t>
            </a:r>
            <a:r>
              <a:rPr lang="fi-FI" sz="1600" dirty="0"/>
              <a:t>; </a:t>
            </a:r>
            <a:r>
              <a:rPr lang="fi-FI" sz="1600" dirty="0" err="1"/>
              <a:t>lidar-based</a:t>
            </a:r>
            <a:r>
              <a:rPr lang="fi-FI" sz="1600" dirty="0"/>
              <a:t> </a:t>
            </a:r>
            <a:r>
              <a:rPr lang="fi-FI" sz="1600" dirty="0" err="1"/>
              <a:t>canopy</a:t>
            </a:r>
            <a:r>
              <a:rPr lang="fi-FI" sz="1600" dirty="0"/>
              <a:t> </a:t>
            </a:r>
            <a:r>
              <a:rPr lang="fi-FI" sz="1600" dirty="0" err="1"/>
              <a:t>structures</a:t>
            </a:r>
            <a:endParaRPr lang="fi-FI" sz="1600" dirty="0"/>
          </a:p>
          <a:p>
            <a:pPr>
              <a:lnSpc>
                <a:spcPct val="90000"/>
              </a:lnSpc>
            </a:pPr>
            <a:r>
              <a:rPr lang="fi-FI" sz="2000" b="1" dirty="0" err="1">
                <a:solidFill>
                  <a:schemeClr val="accent1"/>
                </a:solidFill>
              </a:rPr>
              <a:t>SpaFHy</a:t>
            </a:r>
            <a:r>
              <a:rPr lang="fi-FI" sz="2000" b="1" dirty="0">
                <a:solidFill>
                  <a:schemeClr val="accent1"/>
                </a:solidFill>
              </a:rPr>
              <a:t>: </a:t>
            </a:r>
            <a:r>
              <a:rPr lang="fi-FI" sz="2000" dirty="0" err="1">
                <a:solidFill>
                  <a:schemeClr val="tx1"/>
                </a:solidFill>
              </a:rPr>
              <a:t>distributed</a:t>
            </a:r>
            <a:r>
              <a:rPr lang="fi-FI" sz="2000" dirty="0">
                <a:solidFill>
                  <a:schemeClr val="tx1"/>
                </a:solidFill>
              </a:rPr>
              <a:t> </a:t>
            </a:r>
            <a:r>
              <a:rPr lang="fi-FI" sz="2000" dirty="0" err="1">
                <a:solidFill>
                  <a:schemeClr val="tx1"/>
                </a:solidFill>
              </a:rPr>
              <a:t>ecohydrology</a:t>
            </a:r>
            <a:endParaRPr lang="fi-FI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fi-FI" sz="1600" dirty="0">
                <a:sym typeface="Wingdings" panose="05000000000000000000" pitchFamily="2" charset="2"/>
              </a:rPr>
              <a:t> </a:t>
            </a:r>
            <a:r>
              <a:rPr lang="fi-FI" sz="1600" dirty="0" err="1">
                <a:sym typeface="Wingdings" panose="05000000000000000000" pitchFamily="2" charset="2"/>
              </a:rPr>
              <a:t>high-resolution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carbon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budgets</a:t>
            </a:r>
            <a:r>
              <a:rPr lang="fi-FI" sz="1600" dirty="0">
                <a:sym typeface="Wingdings" panose="05000000000000000000" pitchFamily="2" charset="2"/>
              </a:rPr>
              <a:t>, </a:t>
            </a:r>
            <a:r>
              <a:rPr lang="fi-FI" sz="1600" dirty="0" err="1">
                <a:sym typeface="Wingdings" panose="05000000000000000000" pitchFamily="2" charset="2"/>
              </a:rPr>
              <a:t>merging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with</a:t>
            </a:r>
            <a:r>
              <a:rPr lang="fi-FI" sz="1600" dirty="0">
                <a:sym typeface="Wingdings" panose="05000000000000000000" pitchFamily="2" charset="2"/>
              </a:rPr>
              <a:t> EO-data</a:t>
            </a:r>
            <a:endParaRPr lang="fi-FI" sz="1600" dirty="0"/>
          </a:p>
          <a:p>
            <a:pPr>
              <a:lnSpc>
                <a:spcPct val="90000"/>
              </a:lnSpc>
            </a:pPr>
            <a:r>
              <a:rPr lang="fi-FI" sz="2000" b="1" dirty="0" err="1">
                <a:solidFill>
                  <a:schemeClr val="accent1"/>
                </a:solidFill>
              </a:rPr>
              <a:t>NutSpaFHy</a:t>
            </a:r>
            <a:r>
              <a:rPr lang="fi-FI" sz="2000" b="1" dirty="0">
                <a:solidFill>
                  <a:schemeClr val="accent1"/>
                </a:solidFill>
              </a:rPr>
              <a:t>:</a:t>
            </a:r>
            <a:r>
              <a:rPr lang="fi-FI" sz="2000" dirty="0"/>
              <a:t> </a:t>
            </a:r>
            <a:r>
              <a:rPr lang="fi-FI" sz="2000" dirty="0" err="1"/>
              <a:t>distributed</a:t>
            </a:r>
            <a:r>
              <a:rPr lang="fi-FI" sz="2000" dirty="0"/>
              <a:t> </a:t>
            </a:r>
            <a:r>
              <a:rPr lang="fi-FI" sz="2000" dirty="0" err="1"/>
              <a:t>nutrient</a:t>
            </a:r>
            <a:r>
              <a:rPr lang="fi-FI" sz="2000" dirty="0"/>
              <a:t> </a:t>
            </a:r>
            <a:r>
              <a:rPr lang="fi-FI" sz="2000" dirty="0" err="1"/>
              <a:t>balance</a:t>
            </a:r>
            <a:r>
              <a:rPr lang="fi-FI" sz="2000" dirty="0"/>
              <a:t> &amp; </a:t>
            </a:r>
            <a:r>
              <a:rPr lang="fi-FI" sz="2000" dirty="0" err="1"/>
              <a:t>leaching</a:t>
            </a:r>
            <a:endParaRPr lang="fi-FI" sz="2000" dirty="0"/>
          </a:p>
          <a:p>
            <a:pPr>
              <a:lnSpc>
                <a:spcPct val="90000"/>
              </a:lnSpc>
            </a:pPr>
            <a:r>
              <a:rPr lang="fi-FI" sz="1600" dirty="0">
                <a:sym typeface="Wingdings" panose="05000000000000000000" pitchFamily="2" charset="2"/>
              </a:rPr>
              <a:t>  </a:t>
            </a:r>
            <a:r>
              <a:rPr lang="fi-FI" sz="1600" dirty="0" err="1">
                <a:sym typeface="Wingdings" panose="05000000000000000000" pitchFamily="2" charset="2"/>
              </a:rPr>
              <a:t>Stand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growth</a:t>
            </a:r>
            <a:r>
              <a:rPr lang="fi-FI" sz="1600" dirty="0">
                <a:sym typeface="Wingdings" panose="05000000000000000000" pitchFamily="2" charset="2"/>
              </a:rPr>
              <a:t>, </a:t>
            </a:r>
            <a:r>
              <a:rPr lang="fi-FI" sz="1600" dirty="0" err="1">
                <a:sym typeface="Wingdings" panose="05000000000000000000" pitchFamily="2" charset="2"/>
              </a:rPr>
              <a:t>fertilization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effects</a:t>
            </a:r>
            <a:endParaRPr lang="fi-FI" sz="16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r>
              <a:rPr lang="fi-FI" sz="2000" b="1" dirty="0" err="1">
                <a:solidFill>
                  <a:schemeClr val="accent1"/>
                </a:solidFill>
              </a:rPr>
              <a:t>Peatland</a:t>
            </a:r>
            <a:r>
              <a:rPr lang="fi-FI" sz="2000" b="1" dirty="0">
                <a:solidFill>
                  <a:schemeClr val="accent1"/>
                </a:solidFill>
              </a:rPr>
              <a:t> Simulator Susi: </a:t>
            </a:r>
            <a:r>
              <a:rPr lang="fi-FI" sz="2000" dirty="0" err="1">
                <a:solidFill>
                  <a:schemeClr val="tx1"/>
                </a:solidFill>
              </a:rPr>
              <a:t>holistic</a:t>
            </a:r>
            <a:r>
              <a:rPr lang="fi-FI" sz="2000" dirty="0">
                <a:solidFill>
                  <a:schemeClr val="tx1"/>
                </a:solidFill>
              </a:rPr>
              <a:t> </a:t>
            </a:r>
            <a:r>
              <a:rPr lang="fi-FI" sz="2000" dirty="0" err="1">
                <a:solidFill>
                  <a:schemeClr val="tx1"/>
                </a:solidFill>
              </a:rPr>
              <a:t>peatland</a:t>
            </a:r>
            <a:r>
              <a:rPr lang="fi-FI" sz="2000" dirty="0">
                <a:solidFill>
                  <a:schemeClr val="tx1"/>
                </a:solidFill>
              </a:rPr>
              <a:t> </a:t>
            </a:r>
            <a:r>
              <a:rPr lang="fi-FI" sz="2000" dirty="0" err="1">
                <a:solidFill>
                  <a:schemeClr val="tx1"/>
                </a:solidFill>
              </a:rPr>
              <a:t>forest</a:t>
            </a:r>
            <a:r>
              <a:rPr lang="fi-FI" sz="2000" dirty="0">
                <a:solidFill>
                  <a:schemeClr val="tx1"/>
                </a:solidFill>
              </a:rPr>
              <a:t> management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à"/>
            </a:pPr>
            <a:r>
              <a:rPr lang="fi-FI" sz="1600" dirty="0" err="1">
                <a:sym typeface="Wingdings" panose="05000000000000000000" pitchFamily="2" charset="2"/>
              </a:rPr>
              <a:t>Collaborating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with</a:t>
            </a:r>
            <a:r>
              <a:rPr lang="fi-FI" sz="1600" dirty="0">
                <a:sym typeface="Wingdings" panose="05000000000000000000" pitchFamily="2" charset="2"/>
              </a:rPr>
              <a:t> Annamari Laurén (UH, </a:t>
            </a:r>
            <a:r>
              <a:rPr lang="fi-FI" sz="1600" dirty="0" err="1">
                <a:sym typeface="Wingdings" panose="05000000000000000000" pitchFamily="2" charset="2"/>
              </a:rPr>
              <a:t>peatland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forestry</a:t>
            </a:r>
            <a:r>
              <a:rPr lang="fi-FI" sz="1600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fi-FI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Modular, open Python </a:t>
            </a:r>
            <a:r>
              <a:rPr lang="fi-FI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code</a:t>
            </a:r>
            <a:endParaRPr lang="fi-FI" sz="2000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endParaRPr lang="fi-FI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14EF6-BFE0-DA98-0450-42208B7A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070" y="5797535"/>
            <a:ext cx="1102012" cy="96393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5A3E82-6BFE-FB96-996C-A28467A8979E}"/>
              </a:ext>
            </a:extLst>
          </p:cNvPr>
          <p:cNvSpPr txBox="1">
            <a:spLocks/>
          </p:cNvSpPr>
          <p:nvPr/>
        </p:nvSpPr>
        <p:spPr>
          <a:xfrm>
            <a:off x="6487613" y="1618274"/>
            <a:ext cx="5934735" cy="440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fi-FI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AF768-0533-1FA1-DD49-8517A1C53835}"/>
              </a:ext>
            </a:extLst>
          </p:cNvPr>
          <p:cNvSpPr txBox="1"/>
          <p:nvPr/>
        </p:nvSpPr>
        <p:spPr>
          <a:xfrm>
            <a:off x="6419349" y="6164328"/>
            <a:ext cx="37023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See</a:t>
            </a:r>
            <a:r>
              <a:rPr lang="fi-FI" sz="1600" dirty="0"/>
              <a:t>: </a:t>
            </a:r>
            <a:r>
              <a:rPr lang="fi-FI" sz="16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https://github.com/LukeEcomod</a:t>
            </a:r>
            <a:r>
              <a:rPr lang="fi-FI" sz="1600" dirty="0">
                <a:solidFill>
                  <a:schemeClr val="accent1"/>
                </a:solidFill>
              </a:rPr>
              <a:t>   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2674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486890-0558-4E08-4E5F-EC160A3F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385" y="813318"/>
            <a:ext cx="4307438" cy="403099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F4422DC2-750A-4E21-D43F-D7A092C5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next</a:t>
            </a:r>
            <a:r>
              <a:rPr lang="fi-FI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5613E2-6F80-F530-110A-EA30B537A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51722"/>
            <a:ext cx="6218420" cy="4337805"/>
          </a:xfrm>
        </p:spPr>
        <p:txBody>
          <a:bodyPr>
            <a:noAutofit/>
          </a:bodyPr>
          <a:lstStyle/>
          <a:p>
            <a:r>
              <a:rPr lang="fi-FI" dirty="0" err="1"/>
              <a:t>Climate-change</a:t>
            </a:r>
            <a:r>
              <a:rPr lang="fi-FI" dirty="0"/>
              <a:t> </a:t>
            </a:r>
            <a:r>
              <a:rPr lang="fi-FI" dirty="0" err="1"/>
              <a:t>adaptation</a:t>
            </a:r>
            <a:r>
              <a:rPr lang="fi-FI" dirty="0"/>
              <a:t>: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integrate</a:t>
            </a:r>
            <a:r>
              <a:rPr lang="fi-FI" dirty="0"/>
              <a:t> </a:t>
            </a:r>
            <a:r>
              <a:rPr lang="fi-FI" dirty="0" err="1"/>
              <a:t>ecohydrology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 into </a:t>
            </a:r>
            <a:r>
              <a:rPr lang="fi-FI" dirty="0" err="1"/>
              <a:t>forest</a:t>
            </a:r>
            <a:r>
              <a:rPr lang="fi-FI" dirty="0"/>
              <a:t> </a:t>
            </a:r>
            <a:r>
              <a:rPr lang="fi-FI" dirty="0" err="1"/>
              <a:t>dynamics</a:t>
            </a:r>
            <a:r>
              <a:rPr lang="fi-FI" dirty="0"/>
              <a:t> </a:t>
            </a:r>
            <a:r>
              <a:rPr lang="fi-FI" dirty="0" err="1"/>
              <a:t>models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How </a:t>
            </a:r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availability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</a:t>
            </a:r>
            <a:r>
              <a:rPr lang="fi-FI" dirty="0" err="1"/>
              <a:t>growth</a:t>
            </a:r>
            <a:r>
              <a:rPr lang="fi-FI" dirty="0"/>
              <a:t> &amp; </a:t>
            </a:r>
            <a:r>
              <a:rPr lang="fi-FI" dirty="0" err="1"/>
              <a:t>mortality</a:t>
            </a:r>
            <a:r>
              <a:rPr lang="fi-FI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How and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adapt</a:t>
            </a:r>
            <a:r>
              <a:rPr lang="fi-FI" dirty="0"/>
              <a:t> management?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  <a:p>
            <a:r>
              <a:rPr lang="fi-FI" dirty="0" err="1"/>
              <a:t>Capability</a:t>
            </a:r>
            <a:r>
              <a:rPr lang="fi-FI" dirty="0"/>
              <a:t> to </a:t>
            </a: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soil</a:t>
            </a:r>
            <a:r>
              <a:rPr lang="fi-FI" dirty="0"/>
              <a:t> </a:t>
            </a:r>
            <a:r>
              <a:rPr lang="fi-FI" dirty="0" err="1"/>
              <a:t>moisture</a:t>
            </a:r>
            <a:r>
              <a:rPr lang="fi-FI" dirty="0"/>
              <a:t> and </a:t>
            </a:r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 </a:t>
            </a:r>
            <a:r>
              <a:rPr lang="fi-FI" dirty="0" err="1"/>
              <a:t>dynamics</a:t>
            </a:r>
            <a:r>
              <a:rPr lang="fi-FI" dirty="0"/>
              <a:t> </a:t>
            </a:r>
            <a:r>
              <a:rPr lang="fi-FI" dirty="0" err="1"/>
              <a:t>opens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possibilities</a:t>
            </a:r>
            <a:r>
              <a:rPr lang="fi-FI" dirty="0"/>
              <a:t> for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Understanding</a:t>
            </a:r>
            <a:r>
              <a:rPr lang="fi-FI" dirty="0"/>
              <a:t> &amp; </a:t>
            </a:r>
            <a:r>
              <a:rPr lang="fi-FI" dirty="0" err="1"/>
              <a:t>predicting</a:t>
            </a:r>
            <a:r>
              <a:rPr lang="fi-FI" dirty="0"/>
              <a:t> </a:t>
            </a:r>
            <a:r>
              <a:rPr lang="fi-FI" dirty="0" err="1"/>
              <a:t>forest</a:t>
            </a:r>
            <a:r>
              <a:rPr lang="fi-FI" dirty="0"/>
              <a:t> </a:t>
            </a:r>
            <a:r>
              <a:rPr lang="fi-FI" dirty="0" err="1"/>
              <a:t>disturbances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Fire</a:t>
            </a:r>
            <a:r>
              <a:rPr lang="fi-FI" dirty="0"/>
              <a:t> </a:t>
            </a:r>
            <a:r>
              <a:rPr lang="fi-FI" dirty="0" err="1"/>
              <a:t>risks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Forest</a:t>
            </a:r>
            <a:r>
              <a:rPr lang="fi-FI" dirty="0"/>
              <a:t> </a:t>
            </a:r>
            <a:r>
              <a:rPr lang="fi-FI" dirty="0" err="1"/>
              <a:t>vehicle</a:t>
            </a:r>
            <a:r>
              <a:rPr lang="fi-FI" dirty="0"/>
              <a:t> </a:t>
            </a:r>
            <a:r>
              <a:rPr lang="fi-FI" dirty="0" err="1"/>
              <a:t>trafficability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 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55B1E2-FFBE-DA07-8338-40437E1F27EC}"/>
              </a:ext>
            </a:extLst>
          </p:cNvPr>
          <p:cNvSpPr/>
          <p:nvPr/>
        </p:nvSpPr>
        <p:spPr>
          <a:xfrm rot="2898633">
            <a:off x="8737317" y="1445509"/>
            <a:ext cx="3426690" cy="1220332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709907-4AD3-89E0-920A-7DD93579A010}"/>
              </a:ext>
            </a:extLst>
          </p:cNvPr>
          <p:cNvSpPr/>
          <p:nvPr/>
        </p:nvSpPr>
        <p:spPr>
          <a:xfrm rot="18612767">
            <a:off x="6935742" y="1473472"/>
            <a:ext cx="3426690" cy="1220332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EE1DF-0F3B-3ADA-D1E8-97AAD548D02C}"/>
              </a:ext>
            </a:extLst>
          </p:cNvPr>
          <p:cNvSpPr txBox="1"/>
          <p:nvPr/>
        </p:nvSpPr>
        <p:spPr>
          <a:xfrm>
            <a:off x="8482256" y="5520195"/>
            <a:ext cx="249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 err="1">
                <a:solidFill>
                  <a:schemeClr val="accent1"/>
                </a:solidFill>
              </a:rPr>
              <a:t>Future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collaboration</a:t>
            </a:r>
            <a:r>
              <a:rPr lang="fi-FI" b="1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7475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B6966DF-E867-0A7B-0CAC-84079CE9A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606" y="412879"/>
            <a:ext cx="4693216" cy="3855720"/>
          </a:xfrm>
        </p:spPr>
        <p:txBody>
          <a:bodyPr/>
          <a:lstStyle/>
          <a:p>
            <a:r>
              <a:rPr lang="fi-FI" dirty="0" err="1"/>
              <a:t>Thanks</a:t>
            </a:r>
            <a:r>
              <a:rPr lang="fi-FI" dirty="0"/>
              <a:t> &amp; </a:t>
            </a:r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keep</a:t>
            </a:r>
            <a:r>
              <a:rPr lang="fi-FI" dirty="0"/>
              <a:t> in </a:t>
            </a:r>
            <a:r>
              <a:rPr lang="fi-FI" dirty="0" err="1"/>
              <a:t>touch</a:t>
            </a:r>
            <a:r>
              <a:rPr lang="fi-FI" dirty="0"/>
              <a:t>!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F80CD00A-4137-394C-FC61-C5DA55E28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A071B-A614-DE45-DC21-86BCF021057A}"/>
              </a:ext>
            </a:extLst>
          </p:cNvPr>
          <p:cNvSpPr txBox="1"/>
          <p:nvPr/>
        </p:nvSpPr>
        <p:spPr>
          <a:xfrm>
            <a:off x="7088037" y="906542"/>
            <a:ext cx="47833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From forest structure to hydrological function – merging dense Earth Observation data and process-models (LS-HYDRO, 2023-2027)</a:t>
            </a:r>
          </a:p>
          <a:p>
            <a:endParaRPr lang="en-US" sz="1200" dirty="0"/>
          </a:p>
          <a:p>
            <a:r>
              <a:rPr lang="en-US" sz="1200" b="0" i="0" dirty="0">
                <a:solidFill>
                  <a:srgbClr val="1D1D1D"/>
                </a:solidFill>
                <a:effectLst/>
              </a:rPr>
              <a:t>Precision nutrient management - a tool for mitigation of climate change and environmental loading in boreal forestry (PREFER, 2022-2026) </a:t>
            </a:r>
          </a:p>
          <a:p>
            <a:endParaRPr lang="en-US" sz="1200" b="0" i="0" dirty="0">
              <a:solidFill>
                <a:srgbClr val="1D1D1D"/>
              </a:solidFill>
              <a:effectLst/>
            </a:endParaRPr>
          </a:p>
          <a:p>
            <a:r>
              <a:rPr lang="en-US" sz="1200" dirty="0">
                <a:solidFill>
                  <a:srgbClr val="1D1D1D"/>
                </a:solidFill>
              </a:rPr>
              <a:t>A novel intra-molecular isotopic approach to infer past climate and plant responses from tree-ring archives (</a:t>
            </a:r>
            <a:r>
              <a:rPr lang="en-US" sz="1200" dirty="0" err="1">
                <a:solidFill>
                  <a:srgbClr val="1D1D1D"/>
                </a:solidFill>
              </a:rPr>
              <a:t>MoleO</a:t>
            </a:r>
            <a:r>
              <a:rPr lang="en-US" sz="1200" dirty="0">
                <a:solidFill>
                  <a:srgbClr val="1D1D1D"/>
                </a:solidFill>
              </a:rPr>
              <a:t>, 2021-2025, Katja Rinne-Garmston) </a:t>
            </a:r>
            <a:endParaRPr lang="en-US" sz="1200" b="0" i="0" dirty="0">
              <a:solidFill>
                <a:srgbClr val="1D1D1D"/>
              </a:solidFill>
              <a:effectLst/>
            </a:endParaRPr>
          </a:p>
          <a:p>
            <a:endParaRPr lang="en-US" sz="1200" b="0" i="0" dirty="0">
              <a:solidFill>
                <a:srgbClr val="1D1D1D"/>
              </a:solidFill>
              <a:effectLst/>
            </a:endParaRPr>
          </a:p>
          <a:p>
            <a:r>
              <a:rPr lang="en-US" sz="1200" b="0" i="0" dirty="0">
                <a:solidFill>
                  <a:srgbClr val="1D1D1D"/>
                </a:solidFill>
                <a:effectLst/>
              </a:rPr>
              <a:t>Tracking isotopic signals in trees using mechanistic modeling – unraveling the climatic response of boreal forests imprinted in decadal tree ring archives (2020-2025, Kersti Leppä)</a:t>
            </a:r>
          </a:p>
          <a:p>
            <a:r>
              <a:rPr lang="en-US" sz="1200" b="0" i="0" dirty="0">
                <a:solidFill>
                  <a:srgbClr val="1D1D1D"/>
                </a:solidFill>
                <a:effectLst/>
              </a:rPr>
              <a:t> </a:t>
            </a:r>
          </a:p>
          <a:p>
            <a:r>
              <a:rPr lang="en-US" sz="1200" dirty="0">
                <a:solidFill>
                  <a:srgbClr val="1D1D1D"/>
                </a:solidFill>
              </a:rPr>
              <a:t>Economic and environmental feasibility of continuous cover forestry on drained organic soils (CCF-Peat, 2017-2021, Mika Nieminen)</a:t>
            </a:r>
          </a:p>
          <a:p>
            <a:endParaRPr lang="en-US" sz="1200" dirty="0">
              <a:solidFill>
                <a:srgbClr val="1D1D1D"/>
              </a:solidFill>
            </a:endParaRPr>
          </a:p>
          <a:p>
            <a:r>
              <a:rPr lang="en-US" sz="1200" dirty="0">
                <a:solidFill>
                  <a:srgbClr val="1D1D1D"/>
                </a:solidFill>
              </a:rPr>
              <a:t>Novel soil management practices – key for sustainable bioeconomy and climate change mitigation (SOMPA) </a:t>
            </a:r>
          </a:p>
          <a:p>
            <a:endParaRPr lang="en-US" sz="1200" b="0" i="0" dirty="0">
              <a:solidFill>
                <a:srgbClr val="1D1D1D"/>
              </a:solidFill>
              <a:effectLst/>
            </a:endParaRPr>
          </a:p>
          <a:p>
            <a:endParaRPr lang="en-US" sz="1200" dirty="0">
              <a:solidFill>
                <a:srgbClr val="1D1D1D"/>
              </a:solidFill>
            </a:endParaRPr>
          </a:p>
          <a:p>
            <a:endParaRPr lang="en-US" sz="1200" dirty="0">
              <a:solidFill>
                <a:srgbClr val="1D1D1D"/>
              </a:solidFill>
            </a:endParaRPr>
          </a:p>
          <a:p>
            <a:endParaRPr lang="en-US" sz="1200" dirty="0">
              <a:solidFill>
                <a:srgbClr val="1D1D1D"/>
              </a:solidFill>
            </a:endParaRPr>
          </a:p>
          <a:p>
            <a:endParaRPr lang="en-US" sz="1200" dirty="0">
              <a:solidFill>
                <a:srgbClr val="1D1D1D"/>
              </a:solidFill>
            </a:endParaRPr>
          </a:p>
          <a:p>
            <a:r>
              <a:rPr lang="en-US" sz="1200" b="0" i="0" dirty="0">
                <a:solidFill>
                  <a:srgbClr val="1D1D1D"/>
                </a:solidFill>
                <a:effectLst/>
              </a:rPr>
              <a:t>Greenhouse Gas Fluxes and Earth System</a:t>
            </a:r>
          </a:p>
          <a:p>
            <a:r>
              <a:rPr lang="en-US" sz="1200" b="0" i="0" dirty="0">
                <a:solidFill>
                  <a:srgbClr val="1D1D1D"/>
                </a:solidFill>
                <a:effectLst/>
              </a:rPr>
              <a:t>Feedbacks (</a:t>
            </a:r>
            <a:r>
              <a:rPr lang="en-US" sz="1200" b="0" i="0" dirty="0" err="1">
                <a:solidFill>
                  <a:srgbClr val="1D1D1D"/>
                </a:solidFill>
                <a:effectLst/>
              </a:rPr>
              <a:t>GreenFeedBack</a:t>
            </a:r>
            <a:r>
              <a:rPr lang="en-US" sz="1200" b="0" i="0" dirty="0">
                <a:solidFill>
                  <a:srgbClr val="1D1D1D"/>
                </a:solidFill>
                <a:effectLst/>
              </a:rPr>
              <a:t>, 2022-2026)</a:t>
            </a:r>
          </a:p>
          <a:p>
            <a:endParaRPr lang="en-US" sz="1200" b="0" i="0" dirty="0">
              <a:solidFill>
                <a:srgbClr val="1D1D1D"/>
              </a:solidFill>
              <a:effectLst/>
            </a:endParaRPr>
          </a:p>
          <a:p>
            <a:endParaRPr lang="en-US" sz="1200" b="0" i="0" dirty="0">
              <a:solidFill>
                <a:srgbClr val="1D1D1D"/>
              </a:solidFill>
              <a:effectLst/>
            </a:endParaRPr>
          </a:p>
          <a:p>
            <a:endParaRPr lang="fi-FI" sz="1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684F179-8AF7-AE4A-0C00-8506503B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732" y="4842176"/>
            <a:ext cx="1913612" cy="51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169F2-7AA0-D3A1-0411-F34C975C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446" y="0"/>
            <a:ext cx="1102012" cy="963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43A231-BF47-67F2-3089-43FF00B4849C}"/>
              </a:ext>
            </a:extLst>
          </p:cNvPr>
          <p:cNvSpPr txBox="1"/>
          <p:nvPr/>
        </p:nvSpPr>
        <p:spPr>
          <a:xfrm>
            <a:off x="1057144" y="4268599"/>
            <a:ext cx="4019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1"/>
                </a:solidFill>
              </a:rPr>
              <a:t>Contact</a:t>
            </a:r>
            <a:r>
              <a:rPr lang="fi-FI" dirty="0">
                <a:solidFill>
                  <a:schemeClr val="bg1"/>
                </a:solidFill>
              </a:rPr>
              <a:t>: </a:t>
            </a:r>
            <a:r>
              <a:rPr lang="fi-FI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samuli.launiainen@luke.fi</a:t>
            </a:r>
            <a:endParaRPr lang="fi-FI" dirty="0">
              <a:solidFill>
                <a:schemeClr val="bg1"/>
              </a:solidFill>
            </a:endParaRPr>
          </a:p>
          <a:p>
            <a:r>
              <a:rPr lang="fi-FI" dirty="0" err="1">
                <a:solidFill>
                  <a:schemeClr val="bg1"/>
                </a:solidFill>
              </a:rPr>
              <a:t>See</a:t>
            </a:r>
            <a:r>
              <a:rPr lang="fi-FI" dirty="0">
                <a:solidFill>
                  <a:schemeClr val="bg1"/>
                </a:solidFill>
              </a:rPr>
              <a:t>: </a:t>
            </a:r>
            <a:r>
              <a:rPr lang="fi-FI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https://github.com/LukeEcomod</a:t>
            </a:r>
            <a:r>
              <a:rPr lang="fi-FI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10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Kuva 1">
            <a:extLst>
              <a:ext uri="{FF2B5EF4-FFF2-40B4-BE49-F238E27FC236}">
                <a16:creationId xmlns:a16="http://schemas.microsoft.com/office/drawing/2014/main" id="{B11AE1CF-38DE-4789-8AC7-4641023A3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47516" y="0"/>
            <a:ext cx="6442957" cy="6859335"/>
          </a:xfrm>
          <a:custGeom>
            <a:avLst/>
            <a:gdLst>
              <a:gd name="connsiteX0" fmla="*/ 6442957 w 6442957"/>
              <a:gd name="connsiteY0" fmla="*/ 6859336 h 6859335"/>
              <a:gd name="connsiteX1" fmla="*/ 2095253 w 6442957"/>
              <a:gd name="connsiteY1" fmla="*/ 6859336 h 6859335"/>
              <a:gd name="connsiteX2" fmla="*/ 0 w 6442957"/>
              <a:gd name="connsiteY2" fmla="*/ 2953393 h 6859335"/>
              <a:gd name="connsiteX3" fmla="*/ 1047340 w 6442957"/>
              <a:gd name="connsiteY3" fmla="*/ 0 h 6859335"/>
              <a:gd name="connsiteX4" fmla="*/ 6442957 w 6442957"/>
              <a:gd name="connsiteY4" fmla="*/ 0 h 6859335"/>
              <a:gd name="connsiteX5" fmla="*/ 6442957 w 6442957"/>
              <a:gd name="connsiteY5" fmla="*/ 6859336 h 685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42957" h="6859335">
                <a:moveTo>
                  <a:pt x="6442957" y="6859336"/>
                </a:moveTo>
                <a:lnTo>
                  <a:pt x="2095253" y="6859336"/>
                </a:lnTo>
                <a:cubicBezTo>
                  <a:pt x="822642" y="6021235"/>
                  <a:pt x="0" y="4591107"/>
                  <a:pt x="0" y="2953393"/>
                </a:cubicBezTo>
                <a:cubicBezTo>
                  <a:pt x="0" y="1833911"/>
                  <a:pt x="392458" y="806101"/>
                  <a:pt x="1047340" y="0"/>
                </a:cubicBezTo>
                <a:lnTo>
                  <a:pt x="6442957" y="0"/>
                </a:lnTo>
                <a:lnTo>
                  <a:pt x="6442957" y="6859336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461" t="-3132" r="-15227" b="-8352"/>
            </a:stretch>
          </a:blipFill>
          <a:ln w="6356" cap="flat">
            <a:noFill/>
            <a:prstDash val="solid"/>
            <a:miter/>
          </a:ln>
        </p:spPr>
        <p:txBody>
          <a:bodyPr rtlCol="0" anchor="ctr"/>
          <a:lstStyle/>
          <a:p>
            <a:endParaRPr lang="fi-FI"/>
          </a:p>
        </p:txBody>
      </p:sp>
      <p:sp>
        <p:nvSpPr>
          <p:cNvPr id="28" name="Otsikko 1">
            <a:extLst>
              <a:ext uri="{FF2B5EF4-FFF2-40B4-BE49-F238E27FC236}">
                <a16:creationId xmlns:a16="http://schemas.microsoft.com/office/drawing/2014/main" id="{22536049-AFA0-4723-BC6C-DE5E6440A4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83766" y="1354509"/>
            <a:ext cx="4225959" cy="1170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cap="none" normalizeH="0" baseline="0" noProof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j-lt"/>
                <a:ea typeface="+mj-ea"/>
                <a:cs typeface="+mj-cs"/>
              </a:rPr>
              <a:t>You can find us online</a:t>
            </a:r>
          </a:p>
        </p:txBody>
      </p:sp>
      <p:pic>
        <p:nvPicPr>
          <p:cNvPr id="30" name="Nuoli">
            <a:extLst>
              <a:ext uri="{FF2B5EF4-FFF2-40B4-BE49-F238E27FC236}">
                <a16:creationId xmlns:a16="http://schemas.microsoft.com/office/drawing/2014/main" id="{4568D493-8163-44DA-A17E-8E25E1E31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2320" y="2769613"/>
            <a:ext cx="242063" cy="324192"/>
          </a:xfrm>
          <a:prstGeom prst="rect">
            <a:avLst/>
          </a:prstGeom>
        </p:spPr>
      </p:pic>
      <p:sp>
        <p:nvSpPr>
          <p:cNvPr id="29" name="Linkki">
            <a:extLst>
              <a:ext uri="{FF2B5EF4-FFF2-40B4-BE49-F238E27FC236}">
                <a16:creationId xmlns:a16="http://schemas.microsoft.com/office/drawing/2014/main" id="{EC6A7B26-30A2-49D7-BC4E-583DF04571A2}"/>
              </a:ext>
            </a:extLst>
          </p:cNvPr>
          <p:cNvSpPr txBox="1">
            <a:spLocks/>
          </p:cNvSpPr>
          <p:nvPr/>
        </p:nvSpPr>
        <p:spPr>
          <a:xfrm>
            <a:off x="1700235" y="2677184"/>
            <a:ext cx="2609837" cy="424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luke.fi</a:t>
            </a:r>
          </a:p>
        </p:txBody>
      </p:sp>
      <p:sp>
        <p:nvSpPr>
          <p:cNvPr id="11" name="Teksti 1">
            <a:extLst>
              <a:ext uri="{FF2B5EF4-FFF2-40B4-BE49-F238E27FC236}">
                <a16:creationId xmlns:a16="http://schemas.microsoft.com/office/drawing/2014/main" id="{C887C5CC-DE6F-4DAF-8723-C8BBB5AB0906}"/>
              </a:ext>
            </a:extLst>
          </p:cNvPr>
          <p:cNvSpPr txBox="1"/>
          <p:nvPr/>
        </p:nvSpPr>
        <p:spPr>
          <a:xfrm>
            <a:off x="837982" y="3565566"/>
            <a:ext cx="4417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0" dirty="0">
                <a:solidFill>
                  <a:srgbClr val="201F1E"/>
                </a:solidFill>
              </a:rPr>
              <a:t>Subscribe to our newsletter to stay informed! </a:t>
            </a:r>
          </a:p>
          <a:p>
            <a:pPr algn="ctr"/>
            <a:r>
              <a:rPr lang="en-GB" sz="1600" b="1" i="0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luke.fi/newsletter</a:t>
            </a:r>
            <a:endParaRPr lang="en-GB" sz="1600" b="1" i="0" dirty="0">
              <a:solidFill>
                <a:schemeClr val="tx2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Some">
            <a:extLst>
              <a:ext uri="{FF2B5EF4-FFF2-40B4-BE49-F238E27FC236}">
                <a16:creationId xmlns:a16="http://schemas.microsoft.com/office/drawing/2014/main" id="{9705EF0C-A206-4A01-8CF2-E6AC7B9ED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4439" y="4453477"/>
            <a:ext cx="2887642" cy="469075"/>
          </a:xfrm>
          <a:prstGeom prst="rect">
            <a:avLst/>
          </a:prstGeom>
        </p:spPr>
      </p:pic>
      <p:sp>
        <p:nvSpPr>
          <p:cNvPr id="10" name="Teksti 2">
            <a:extLst>
              <a:ext uri="{FF2B5EF4-FFF2-40B4-BE49-F238E27FC236}">
                <a16:creationId xmlns:a16="http://schemas.microsoft.com/office/drawing/2014/main" id="{B248CF0D-C3C0-4929-8377-4692E61E0E3C}"/>
              </a:ext>
            </a:extLst>
          </p:cNvPr>
          <p:cNvSpPr txBox="1"/>
          <p:nvPr/>
        </p:nvSpPr>
        <p:spPr>
          <a:xfrm>
            <a:off x="1464439" y="5366934"/>
            <a:ext cx="3016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/>
            <a:r>
              <a:rPr lang="en-GB" sz="1800" i="0" u="none" strike="noStrike" baseline="30000" dirty="0">
                <a:solidFill>
                  <a:srgbClr val="000000"/>
                </a:solidFill>
                <a:latin typeface="+mj-lt"/>
              </a:rPr>
              <a:t>Natural Resources Institute Finland (Luke) </a:t>
            </a:r>
          </a:p>
          <a:p>
            <a:pPr marR="0" algn="ctr" rtl="0"/>
            <a:r>
              <a:rPr lang="en-GB" sz="1800" i="0" u="none" strike="noStrike" baseline="30000" dirty="0" err="1">
                <a:solidFill>
                  <a:srgbClr val="000000"/>
                </a:solidFill>
                <a:latin typeface="+mj-lt"/>
              </a:rPr>
              <a:t>Latokartanonkaari</a:t>
            </a:r>
            <a:r>
              <a:rPr lang="en-GB" sz="1800" i="0" u="none" strike="noStrike" baseline="30000" dirty="0">
                <a:solidFill>
                  <a:srgbClr val="000000"/>
                </a:solidFill>
                <a:latin typeface="+mj-lt"/>
              </a:rPr>
              <a:t> 9, FI-00790 Helsinki</a:t>
            </a:r>
          </a:p>
        </p:txBody>
      </p:sp>
    </p:spTree>
    <p:extLst>
      <p:ext uri="{BB962C8B-B14F-4D97-AF65-F5344CB8AC3E}">
        <p14:creationId xmlns:p14="http://schemas.microsoft.com/office/powerpoint/2010/main" val="375019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F2F7-94AC-2F37-B478-DCA4CD35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Water</a:t>
            </a:r>
            <a:r>
              <a:rPr lang="fi-FI" dirty="0"/>
              <a:t> –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evil</a:t>
            </a:r>
            <a:endParaRPr lang="fi-FI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92A78-38A0-3849-28C5-E029D468F2C8}"/>
              </a:ext>
            </a:extLst>
          </p:cNvPr>
          <p:cNvCxnSpPr>
            <a:cxnSpLocks/>
          </p:cNvCxnSpPr>
          <p:nvPr/>
        </p:nvCxnSpPr>
        <p:spPr>
          <a:xfrm flipV="1">
            <a:off x="2777388" y="5246513"/>
            <a:ext cx="5429450" cy="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F8B688-016F-54A8-4A32-664B81381F30}"/>
              </a:ext>
            </a:extLst>
          </p:cNvPr>
          <p:cNvCxnSpPr>
            <a:cxnSpLocks/>
          </p:cNvCxnSpPr>
          <p:nvPr/>
        </p:nvCxnSpPr>
        <p:spPr>
          <a:xfrm flipV="1">
            <a:off x="3095158" y="3007737"/>
            <a:ext cx="0" cy="243008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C6DA20-D0D6-BF0B-B67B-C759B907CA8F}"/>
              </a:ext>
            </a:extLst>
          </p:cNvPr>
          <p:cNvSpPr/>
          <p:nvPr/>
        </p:nvSpPr>
        <p:spPr>
          <a:xfrm>
            <a:off x="3197009" y="3385949"/>
            <a:ext cx="4428583" cy="1941060"/>
          </a:xfrm>
          <a:custGeom>
            <a:avLst/>
            <a:gdLst>
              <a:gd name="connsiteX0" fmla="*/ 0 w 4143983"/>
              <a:gd name="connsiteY0" fmla="*/ 2203280 h 2290829"/>
              <a:gd name="connsiteX1" fmla="*/ 389106 w 4143983"/>
              <a:gd name="connsiteY1" fmla="*/ 948412 h 2290829"/>
              <a:gd name="connsiteX2" fmla="*/ 1381327 w 4143983"/>
              <a:gd name="connsiteY2" fmla="*/ 238293 h 2290829"/>
              <a:gd name="connsiteX3" fmla="*/ 2675106 w 4143983"/>
              <a:gd name="connsiteY3" fmla="*/ 121561 h 2290829"/>
              <a:gd name="connsiteX4" fmla="*/ 3394953 w 4143983"/>
              <a:gd name="connsiteY4" fmla="*/ 179927 h 2290829"/>
              <a:gd name="connsiteX5" fmla="*/ 4143983 w 4143983"/>
              <a:gd name="connsiteY5" fmla="*/ 2290829 h 2290829"/>
              <a:gd name="connsiteX6" fmla="*/ 4143983 w 4143983"/>
              <a:gd name="connsiteY6" fmla="*/ 2290829 h 2290829"/>
              <a:gd name="connsiteX0" fmla="*/ 0 w 4143983"/>
              <a:gd name="connsiteY0" fmla="*/ 2100108 h 2187657"/>
              <a:gd name="connsiteX1" fmla="*/ 389106 w 4143983"/>
              <a:gd name="connsiteY1" fmla="*/ 845240 h 2187657"/>
              <a:gd name="connsiteX2" fmla="*/ 1381327 w 4143983"/>
              <a:gd name="connsiteY2" fmla="*/ 135121 h 2187657"/>
              <a:gd name="connsiteX3" fmla="*/ 2675106 w 4143983"/>
              <a:gd name="connsiteY3" fmla="*/ 18389 h 2187657"/>
              <a:gd name="connsiteX4" fmla="*/ 3521412 w 4143983"/>
              <a:gd name="connsiteY4" fmla="*/ 242125 h 2187657"/>
              <a:gd name="connsiteX5" fmla="*/ 4143983 w 4143983"/>
              <a:gd name="connsiteY5" fmla="*/ 2187657 h 2187657"/>
              <a:gd name="connsiteX6" fmla="*/ 4143983 w 4143983"/>
              <a:gd name="connsiteY6" fmla="*/ 2187657 h 2187657"/>
              <a:gd name="connsiteX0" fmla="*/ 0 w 4143983"/>
              <a:gd name="connsiteY0" fmla="*/ 2101143 h 2188692"/>
              <a:gd name="connsiteX1" fmla="*/ 389106 w 4143983"/>
              <a:gd name="connsiteY1" fmla="*/ 846275 h 2188692"/>
              <a:gd name="connsiteX2" fmla="*/ 1381327 w 4143983"/>
              <a:gd name="connsiteY2" fmla="*/ 136156 h 2188692"/>
              <a:gd name="connsiteX3" fmla="*/ 2675106 w 4143983"/>
              <a:gd name="connsiteY3" fmla="*/ 19424 h 2188692"/>
              <a:gd name="connsiteX4" fmla="*/ 3560323 w 4143983"/>
              <a:gd name="connsiteY4" fmla="*/ 389075 h 2188692"/>
              <a:gd name="connsiteX5" fmla="*/ 4143983 w 4143983"/>
              <a:gd name="connsiteY5" fmla="*/ 2188692 h 2188692"/>
              <a:gd name="connsiteX6" fmla="*/ 4143983 w 4143983"/>
              <a:gd name="connsiteY6" fmla="*/ 2188692 h 2188692"/>
              <a:gd name="connsiteX0" fmla="*/ 0 w 4143983"/>
              <a:gd name="connsiteY0" fmla="*/ 2104081 h 2191630"/>
              <a:gd name="connsiteX1" fmla="*/ 389106 w 4143983"/>
              <a:gd name="connsiteY1" fmla="*/ 849213 h 2191630"/>
              <a:gd name="connsiteX2" fmla="*/ 749029 w 4143983"/>
              <a:gd name="connsiteY2" fmla="*/ 129366 h 2191630"/>
              <a:gd name="connsiteX3" fmla="*/ 2675106 w 4143983"/>
              <a:gd name="connsiteY3" fmla="*/ 22362 h 2191630"/>
              <a:gd name="connsiteX4" fmla="*/ 3560323 w 4143983"/>
              <a:gd name="connsiteY4" fmla="*/ 392013 h 2191630"/>
              <a:gd name="connsiteX5" fmla="*/ 4143983 w 4143983"/>
              <a:gd name="connsiteY5" fmla="*/ 2191630 h 2191630"/>
              <a:gd name="connsiteX6" fmla="*/ 4143983 w 4143983"/>
              <a:gd name="connsiteY6" fmla="*/ 2191630 h 2191630"/>
              <a:gd name="connsiteX0" fmla="*/ 0 w 4143983"/>
              <a:gd name="connsiteY0" fmla="*/ 2162739 h 2250288"/>
              <a:gd name="connsiteX1" fmla="*/ 389106 w 4143983"/>
              <a:gd name="connsiteY1" fmla="*/ 907871 h 2250288"/>
              <a:gd name="connsiteX2" fmla="*/ 749029 w 4143983"/>
              <a:gd name="connsiteY2" fmla="*/ 188024 h 2250288"/>
              <a:gd name="connsiteX3" fmla="*/ 2675106 w 4143983"/>
              <a:gd name="connsiteY3" fmla="*/ 81020 h 2250288"/>
              <a:gd name="connsiteX4" fmla="*/ 3560323 w 4143983"/>
              <a:gd name="connsiteY4" fmla="*/ 450671 h 2250288"/>
              <a:gd name="connsiteX5" fmla="*/ 4143983 w 4143983"/>
              <a:gd name="connsiteY5" fmla="*/ 2250288 h 2250288"/>
              <a:gd name="connsiteX6" fmla="*/ 4143983 w 4143983"/>
              <a:gd name="connsiteY6" fmla="*/ 2250288 h 2250288"/>
              <a:gd name="connsiteX0" fmla="*/ 0 w 4143983"/>
              <a:gd name="connsiteY0" fmla="*/ 2097680 h 2185229"/>
              <a:gd name="connsiteX1" fmla="*/ 389106 w 4143983"/>
              <a:gd name="connsiteY1" fmla="*/ 842812 h 2185229"/>
              <a:gd name="connsiteX2" fmla="*/ 622569 w 4143983"/>
              <a:gd name="connsiteY2" fmla="*/ 259152 h 2185229"/>
              <a:gd name="connsiteX3" fmla="*/ 2675106 w 4143983"/>
              <a:gd name="connsiteY3" fmla="*/ 15961 h 2185229"/>
              <a:gd name="connsiteX4" fmla="*/ 3560323 w 4143983"/>
              <a:gd name="connsiteY4" fmla="*/ 385612 h 2185229"/>
              <a:gd name="connsiteX5" fmla="*/ 4143983 w 4143983"/>
              <a:gd name="connsiteY5" fmla="*/ 2185229 h 2185229"/>
              <a:gd name="connsiteX6" fmla="*/ 4143983 w 4143983"/>
              <a:gd name="connsiteY6" fmla="*/ 2185229 h 2185229"/>
              <a:gd name="connsiteX0" fmla="*/ 0 w 4143983"/>
              <a:gd name="connsiteY0" fmla="*/ 2084847 h 2172396"/>
              <a:gd name="connsiteX1" fmla="*/ 291830 w 4143983"/>
              <a:gd name="connsiteY1" fmla="*/ 1073170 h 2172396"/>
              <a:gd name="connsiteX2" fmla="*/ 622569 w 4143983"/>
              <a:gd name="connsiteY2" fmla="*/ 246319 h 2172396"/>
              <a:gd name="connsiteX3" fmla="*/ 2675106 w 4143983"/>
              <a:gd name="connsiteY3" fmla="*/ 3128 h 2172396"/>
              <a:gd name="connsiteX4" fmla="*/ 3560323 w 4143983"/>
              <a:gd name="connsiteY4" fmla="*/ 372779 h 2172396"/>
              <a:gd name="connsiteX5" fmla="*/ 4143983 w 4143983"/>
              <a:gd name="connsiteY5" fmla="*/ 2172396 h 2172396"/>
              <a:gd name="connsiteX6" fmla="*/ 4143983 w 4143983"/>
              <a:gd name="connsiteY6" fmla="*/ 2172396 h 2172396"/>
              <a:gd name="connsiteX0" fmla="*/ 0 w 4143983"/>
              <a:gd name="connsiteY0" fmla="*/ 2084847 h 2172396"/>
              <a:gd name="connsiteX1" fmla="*/ 291830 w 4143983"/>
              <a:gd name="connsiteY1" fmla="*/ 1073170 h 2172396"/>
              <a:gd name="connsiteX2" fmla="*/ 622569 w 4143983"/>
              <a:gd name="connsiteY2" fmla="*/ 246319 h 2172396"/>
              <a:gd name="connsiteX3" fmla="*/ 2675106 w 4143983"/>
              <a:gd name="connsiteY3" fmla="*/ 3128 h 2172396"/>
              <a:gd name="connsiteX4" fmla="*/ 3560323 w 4143983"/>
              <a:gd name="connsiteY4" fmla="*/ 372779 h 2172396"/>
              <a:gd name="connsiteX5" fmla="*/ 4143983 w 4143983"/>
              <a:gd name="connsiteY5" fmla="*/ 2172396 h 2172396"/>
              <a:gd name="connsiteX6" fmla="*/ 4143983 w 4143983"/>
              <a:gd name="connsiteY6" fmla="*/ 2172396 h 2172396"/>
              <a:gd name="connsiteX0" fmla="*/ 0 w 4143983"/>
              <a:gd name="connsiteY0" fmla="*/ 2084890 h 2172439"/>
              <a:gd name="connsiteX1" fmla="*/ 223737 w 4143983"/>
              <a:gd name="connsiteY1" fmla="*/ 1082941 h 2172439"/>
              <a:gd name="connsiteX2" fmla="*/ 622569 w 4143983"/>
              <a:gd name="connsiteY2" fmla="*/ 246362 h 2172439"/>
              <a:gd name="connsiteX3" fmla="*/ 2675106 w 4143983"/>
              <a:gd name="connsiteY3" fmla="*/ 3171 h 2172439"/>
              <a:gd name="connsiteX4" fmla="*/ 3560323 w 4143983"/>
              <a:gd name="connsiteY4" fmla="*/ 372822 h 2172439"/>
              <a:gd name="connsiteX5" fmla="*/ 4143983 w 4143983"/>
              <a:gd name="connsiteY5" fmla="*/ 2172439 h 2172439"/>
              <a:gd name="connsiteX6" fmla="*/ 4143983 w 4143983"/>
              <a:gd name="connsiteY6" fmla="*/ 2172439 h 2172439"/>
              <a:gd name="connsiteX0" fmla="*/ 0 w 4143983"/>
              <a:gd name="connsiteY0" fmla="*/ 2114801 h 2202350"/>
              <a:gd name="connsiteX1" fmla="*/ 223737 w 4143983"/>
              <a:gd name="connsiteY1" fmla="*/ 1112852 h 2202350"/>
              <a:gd name="connsiteX2" fmla="*/ 865760 w 4143983"/>
              <a:gd name="connsiteY2" fmla="*/ 140086 h 2202350"/>
              <a:gd name="connsiteX3" fmla="*/ 2675106 w 4143983"/>
              <a:gd name="connsiteY3" fmla="*/ 33082 h 2202350"/>
              <a:gd name="connsiteX4" fmla="*/ 3560323 w 4143983"/>
              <a:gd name="connsiteY4" fmla="*/ 402733 h 2202350"/>
              <a:gd name="connsiteX5" fmla="*/ 4143983 w 4143983"/>
              <a:gd name="connsiteY5" fmla="*/ 2202350 h 2202350"/>
              <a:gd name="connsiteX6" fmla="*/ 4143983 w 4143983"/>
              <a:gd name="connsiteY6" fmla="*/ 2202350 h 2202350"/>
              <a:gd name="connsiteX0" fmla="*/ 0 w 4143983"/>
              <a:gd name="connsiteY0" fmla="*/ 2135458 h 2223007"/>
              <a:gd name="connsiteX1" fmla="*/ 223737 w 4143983"/>
              <a:gd name="connsiteY1" fmla="*/ 1133509 h 2223007"/>
              <a:gd name="connsiteX2" fmla="*/ 865760 w 4143983"/>
              <a:gd name="connsiteY2" fmla="*/ 160743 h 2223007"/>
              <a:gd name="connsiteX3" fmla="*/ 2027628 w 4143983"/>
              <a:gd name="connsiteY3" fmla="*/ 25431 h 2223007"/>
              <a:gd name="connsiteX4" fmla="*/ 3560323 w 4143983"/>
              <a:gd name="connsiteY4" fmla="*/ 423390 h 2223007"/>
              <a:gd name="connsiteX5" fmla="*/ 4143983 w 4143983"/>
              <a:gd name="connsiteY5" fmla="*/ 2223007 h 2223007"/>
              <a:gd name="connsiteX6" fmla="*/ 4143983 w 4143983"/>
              <a:gd name="connsiteY6" fmla="*/ 2223007 h 2223007"/>
              <a:gd name="connsiteX0" fmla="*/ 0 w 4143983"/>
              <a:gd name="connsiteY0" fmla="*/ 2114509 h 2202058"/>
              <a:gd name="connsiteX1" fmla="*/ 223737 w 4143983"/>
              <a:gd name="connsiteY1" fmla="*/ 1112560 h 2202058"/>
              <a:gd name="connsiteX2" fmla="*/ 865760 w 4143983"/>
              <a:gd name="connsiteY2" fmla="*/ 139794 h 2202058"/>
              <a:gd name="connsiteX3" fmla="*/ 2027628 w 4143983"/>
              <a:gd name="connsiteY3" fmla="*/ 4482 h 2202058"/>
              <a:gd name="connsiteX4" fmla="*/ 3560323 w 4143983"/>
              <a:gd name="connsiteY4" fmla="*/ 402441 h 2202058"/>
              <a:gd name="connsiteX5" fmla="*/ 4143983 w 4143983"/>
              <a:gd name="connsiteY5" fmla="*/ 2202058 h 2202058"/>
              <a:gd name="connsiteX6" fmla="*/ 4143983 w 4143983"/>
              <a:gd name="connsiteY6" fmla="*/ 2202058 h 2202058"/>
              <a:gd name="connsiteX0" fmla="*/ 0 w 4143983"/>
              <a:gd name="connsiteY0" fmla="*/ 2110233 h 2197782"/>
              <a:gd name="connsiteX1" fmla="*/ 223737 w 4143983"/>
              <a:gd name="connsiteY1" fmla="*/ 1108284 h 2197782"/>
              <a:gd name="connsiteX2" fmla="*/ 730466 w 4143983"/>
              <a:gd name="connsiteY2" fmla="*/ 418596 h 2197782"/>
              <a:gd name="connsiteX3" fmla="*/ 2027628 w 4143983"/>
              <a:gd name="connsiteY3" fmla="*/ 206 h 2197782"/>
              <a:gd name="connsiteX4" fmla="*/ 3560323 w 4143983"/>
              <a:gd name="connsiteY4" fmla="*/ 398165 h 2197782"/>
              <a:gd name="connsiteX5" fmla="*/ 4143983 w 4143983"/>
              <a:gd name="connsiteY5" fmla="*/ 2197782 h 2197782"/>
              <a:gd name="connsiteX6" fmla="*/ 4143983 w 4143983"/>
              <a:gd name="connsiteY6" fmla="*/ 2197782 h 2197782"/>
              <a:gd name="connsiteX0" fmla="*/ 0 w 4143983"/>
              <a:gd name="connsiteY0" fmla="*/ 2110233 h 2197782"/>
              <a:gd name="connsiteX1" fmla="*/ 223737 w 4143983"/>
              <a:gd name="connsiteY1" fmla="*/ 1108284 h 2197782"/>
              <a:gd name="connsiteX2" fmla="*/ 701474 w 4143983"/>
              <a:gd name="connsiteY2" fmla="*/ 418596 h 2197782"/>
              <a:gd name="connsiteX3" fmla="*/ 2027628 w 4143983"/>
              <a:gd name="connsiteY3" fmla="*/ 206 h 2197782"/>
              <a:gd name="connsiteX4" fmla="*/ 3560323 w 4143983"/>
              <a:gd name="connsiteY4" fmla="*/ 398165 h 2197782"/>
              <a:gd name="connsiteX5" fmla="*/ 4143983 w 4143983"/>
              <a:gd name="connsiteY5" fmla="*/ 2197782 h 2197782"/>
              <a:gd name="connsiteX6" fmla="*/ 4143983 w 4143983"/>
              <a:gd name="connsiteY6" fmla="*/ 2197782 h 2197782"/>
              <a:gd name="connsiteX0" fmla="*/ 0 w 4143983"/>
              <a:gd name="connsiteY0" fmla="*/ 2127631 h 2215180"/>
              <a:gd name="connsiteX1" fmla="*/ 223737 w 4143983"/>
              <a:gd name="connsiteY1" fmla="*/ 1125682 h 2215180"/>
              <a:gd name="connsiteX2" fmla="*/ 701474 w 4143983"/>
              <a:gd name="connsiteY2" fmla="*/ 435994 h 2215180"/>
              <a:gd name="connsiteX3" fmla="*/ 2027628 w 4143983"/>
              <a:gd name="connsiteY3" fmla="*/ 17604 h 2215180"/>
              <a:gd name="connsiteX4" fmla="*/ 3502340 w 4143983"/>
              <a:gd name="connsiteY4" fmla="*/ 302332 h 2215180"/>
              <a:gd name="connsiteX5" fmla="*/ 4143983 w 4143983"/>
              <a:gd name="connsiteY5" fmla="*/ 2215180 h 2215180"/>
              <a:gd name="connsiteX6" fmla="*/ 4143983 w 4143983"/>
              <a:gd name="connsiteY6" fmla="*/ 2215180 h 2215180"/>
              <a:gd name="connsiteX0" fmla="*/ 0 w 4143983"/>
              <a:gd name="connsiteY0" fmla="*/ 2127631 h 2215180"/>
              <a:gd name="connsiteX1" fmla="*/ 223737 w 4143983"/>
              <a:gd name="connsiteY1" fmla="*/ 1125682 h 2215180"/>
              <a:gd name="connsiteX2" fmla="*/ 701474 w 4143983"/>
              <a:gd name="connsiteY2" fmla="*/ 435994 h 2215180"/>
              <a:gd name="connsiteX3" fmla="*/ 2027628 w 4143983"/>
              <a:gd name="connsiteY3" fmla="*/ 17604 h 2215180"/>
              <a:gd name="connsiteX4" fmla="*/ 3502340 w 4143983"/>
              <a:gd name="connsiteY4" fmla="*/ 302332 h 2215180"/>
              <a:gd name="connsiteX5" fmla="*/ 4143983 w 4143983"/>
              <a:gd name="connsiteY5" fmla="*/ 2215180 h 2215180"/>
              <a:gd name="connsiteX6" fmla="*/ 4018352 w 4143983"/>
              <a:gd name="connsiteY6" fmla="*/ 1592409 h 2215180"/>
              <a:gd name="connsiteX0" fmla="*/ 0 w 4095663"/>
              <a:gd name="connsiteY0" fmla="*/ 2121586 h 2121586"/>
              <a:gd name="connsiteX1" fmla="*/ 223737 w 4095663"/>
              <a:gd name="connsiteY1" fmla="*/ 1119637 h 2121586"/>
              <a:gd name="connsiteX2" fmla="*/ 701474 w 4095663"/>
              <a:gd name="connsiteY2" fmla="*/ 429949 h 2121586"/>
              <a:gd name="connsiteX3" fmla="*/ 2027628 w 4095663"/>
              <a:gd name="connsiteY3" fmla="*/ 11559 h 2121586"/>
              <a:gd name="connsiteX4" fmla="*/ 3502340 w 4095663"/>
              <a:gd name="connsiteY4" fmla="*/ 296287 h 2121586"/>
              <a:gd name="connsiteX5" fmla="*/ 4095663 w 4095663"/>
              <a:gd name="connsiteY5" fmla="*/ 2001544 h 2121586"/>
              <a:gd name="connsiteX6" fmla="*/ 4018352 w 4095663"/>
              <a:gd name="connsiteY6" fmla="*/ 1586364 h 2121586"/>
              <a:gd name="connsiteX0" fmla="*/ 0 w 4361217"/>
              <a:gd name="connsiteY0" fmla="*/ 2121586 h 2121586"/>
              <a:gd name="connsiteX1" fmla="*/ 223737 w 4361217"/>
              <a:gd name="connsiteY1" fmla="*/ 1119637 h 2121586"/>
              <a:gd name="connsiteX2" fmla="*/ 701474 w 4361217"/>
              <a:gd name="connsiteY2" fmla="*/ 429949 h 2121586"/>
              <a:gd name="connsiteX3" fmla="*/ 2027628 w 4361217"/>
              <a:gd name="connsiteY3" fmla="*/ 11559 h 2121586"/>
              <a:gd name="connsiteX4" fmla="*/ 3502340 w 4361217"/>
              <a:gd name="connsiteY4" fmla="*/ 296287 h 2121586"/>
              <a:gd name="connsiteX5" fmla="*/ 4095663 w 4361217"/>
              <a:gd name="connsiteY5" fmla="*/ 2001544 h 2121586"/>
              <a:gd name="connsiteX6" fmla="*/ 4359719 w 4361217"/>
              <a:gd name="connsiteY6" fmla="*/ 1806425 h 2121586"/>
              <a:gd name="connsiteX0" fmla="*/ 0 w 4095663"/>
              <a:gd name="connsiteY0" fmla="*/ 2121586 h 2121586"/>
              <a:gd name="connsiteX1" fmla="*/ 223737 w 4095663"/>
              <a:gd name="connsiteY1" fmla="*/ 1119637 h 2121586"/>
              <a:gd name="connsiteX2" fmla="*/ 701474 w 4095663"/>
              <a:gd name="connsiteY2" fmla="*/ 429949 h 2121586"/>
              <a:gd name="connsiteX3" fmla="*/ 2027628 w 4095663"/>
              <a:gd name="connsiteY3" fmla="*/ 11559 h 2121586"/>
              <a:gd name="connsiteX4" fmla="*/ 3502340 w 4095663"/>
              <a:gd name="connsiteY4" fmla="*/ 296287 h 2121586"/>
              <a:gd name="connsiteX5" fmla="*/ 4095663 w 4095663"/>
              <a:gd name="connsiteY5" fmla="*/ 2001544 h 2121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5663" h="2121586">
                <a:moveTo>
                  <a:pt x="0" y="2121586"/>
                </a:moveTo>
                <a:cubicBezTo>
                  <a:pt x="79442" y="1657901"/>
                  <a:pt x="106825" y="1401577"/>
                  <a:pt x="223737" y="1119637"/>
                </a:cubicBezTo>
                <a:cubicBezTo>
                  <a:pt x="340649" y="837698"/>
                  <a:pt x="400826" y="614629"/>
                  <a:pt x="701474" y="429949"/>
                </a:cubicBezTo>
                <a:cubicBezTo>
                  <a:pt x="1002122" y="245269"/>
                  <a:pt x="1560817" y="33836"/>
                  <a:pt x="2027628" y="11559"/>
                </a:cubicBezTo>
                <a:cubicBezTo>
                  <a:pt x="2494439" y="-10718"/>
                  <a:pt x="3157668" y="-35377"/>
                  <a:pt x="3502340" y="296287"/>
                </a:cubicBezTo>
                <a:cubicBezTo>
                  <a:pt x="3847012" y="627951"/>
                  <a:pt x="4095663" y="2001544"/>
                  <a:pt x="4095663" y="2001544"/>
                </a:cubicBez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>
              <a:solidFill>
                <a:schemeClr val="accent3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EEF425-F0D2-90FB-1111-2BEAED88F93D}"/>
              </a:ext>
            </a:extLst>
          </p:cNvPr>
          <p:cNvSpPr/>
          <p:nvPr/>
        </p:nvSpPr>
        <p:spPr>
          <a:xfrm>
            <a:off x="3095157" y="3385949"/>
            <a:ext cx="1035789" cy="1860565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B2689-B607-5E8C-FF1A-70B0AC5951F7}"/>
              </a:ext>
            </a:extLst>
          </p:cNvPr>
          <p:cNvSpPr/>
          <p:nvPr/>
        </p:nvSpPr>
        <p:spPr>
          <a:xfrm>
            <a:off x="6942243" y="3385948"/>
            <a:ext cx="744401" cy="1860565"/>
          </a:xfrm>
          <a:prstGeom prst="rect">
            <a:avLst/>
          </a:prstGeom>
          <a:solidFill>
            <a:schemeClr val="accent4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968D0-AB81-9043-2A3E-B0F66019FC66}"/>
              </a:ext>
            </a:extLst>
          </p:cNvPr>
          <p:cNvSpPr txBox="1"/>
          <p:nvPr/>
        </p:nvSpPr>
        <p:spPr>
          <a:xfrm rot="16200000">
            <a:off x="1699313" y="4005765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1">
                    <a:lumMod val="50000"/>
                  </a:schemeClr>
                </a:solidFill>
              </a:rPr>
              <a:t>Biological</a:t>
            </a:r>
            <a:r>
              <a:rPr lang="fi-FI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1">
                    <a:lumMod val="50000"/>
                  </a:schemeClr>
                </a:solidFill>
              </a:rPr>
              <a:t>activity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60DEF-552F-537E-10CC-7EE06F6BFF30}"/>
              </a:ext>
            </a:extLst>
          </p:cNvPr>
          <p:cNvSpPr txBox="1"/>
          <p:nvPr/>
        </p:nvSpPr>
        <p:spPr>
          <a:xfrm>
            <a:off x="3937520" y="5705221"/>
            <a:ext cx="310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>
                <a:solidFill>
                  <a:schemeClr val="bg1">
                    <a:lumMod val="50000"/>
                  </a:schemeClr>
                </a:solidFill>
              </a:rPr>
              <a:t>water</a:t>
            </a:r>
            <a:r>
              <a:rPr lang="fi-FI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1">
                    <a:lumMod val="50000"/>
                  </a:schemeClr>
                </a:solidFill>
              </a:rPr>
              <a:t>content</a:t>
            </a:r>
            <a:r>
              <a:rPr lang="fi-FI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fi-FI" dirty="0" err="1">
                <a:solidFill>
                  <a:schemeClr val="bg1">
                    <a:lumMod val="50000"/>
                  </a:schemeClr>
                </a:solidFill>
              </a:rPr>
              <a:t>porosity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E3EB5-D342-EBBB-A937-63DDB5A5AE28}"/>
              </a:ext>
            </a:extLst>
          </p:cNvPr>
          <p:cNvSpPr txBox="1"/>
          <p:nvPr/>
        </p:nvSpPr>
        <p:spPr>
          <a:xfrm>
            <a:off x="6898399" y="3007737"/>
            <a:ext cx="83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1">
                    <a:lumMod val="50000"/>
                  </a:schemeClr>
                </a:solidFill>
              </a:rPr>
              <a:t>excess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1D5E9-DBE9-E728-B4C6-726EA664864F}"/>
              </a:ext>
            </a:extLst>
          </p:cNvPr>
          <p:cNvSpPr txBox="1"/>
          <p:nvPr/>
        </p:nvSpPr>
        <p:spPr>
          <a:xfrm>
            <a:off x="3197009" y="3059332"/>
            <a:ext cx="100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1">
                    <a:lumMod val="50000"/>
                  </a:schemeClr>
                </a:solidFill>
              </a:rPr>
              <a:t>drought</a:t>
            </a:r>
            <a:endParaRPr lang="fi-FI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CF6338-1752-F037-314E-3ADCB1BC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9" y="1505540"/>
            <a:ext cx="2229788" cy="1237890"/>
          </a:xfrm>
          <a:prstGeom prst="rect">
            <a:avLst/>
          </a:prstGeom>
        </p:spPr>
      </p:pic>
      <p:pic>
        <p:nvPicPr>
          <p:cNvPr id="18" name="Picture 17" descr="A ditch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89669609-70D7-5FE8-DA7A-7DA567FB0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92" y="1585226"/>
            <a:ext cx="2475780" cy="12378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86939F-7403-7091-F046-2B55A95D2CD6}"/>
              </a:ext>
            </a:extLst>
          </p:cNvPr>
          <p:cNvSpPr txBox="1"/>
          <p:nvPr/>
        </p:nvSpPr>
        <p:spPr>
          <a:xfrm>
            <a:off x="7991377" y="5714825"/>
            <a:ext cx="392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solidFill>
                  <a:schemeClr val="accent2"/>
                </a:solidFill>
              </a:rPr>
              <a:t>Of </a:t>
            </a:r>
            <a:r>
              <a:rPr lang="fi-FI" b="1" dirty="0" err="1">
                <a:solidFill>
                  <a:schemeClr val="accent2"/>
                </a:solidFill>
              </a:rPr>
              <a:t>interest</a:t>
            </a:r>
            <a:r>
              <a:rPr lang="fi-FI" b="1" dirty="0">
                <a:solidFill>
                  <a:schemeClr val="accent2"/>
                </a:solidFill>
              </a:rPr>
              <a:t> </a:t>
            </a:r>
            <a:r>
              <a:rPr lang="fi-FI" b="1" dirty="0" err="1">
                <a:solidFill>
                  <a:schemeClr val="accent2"/>
                </a:solidFill>
              </a:rPr>
              <a:t>when</a:t>
            </a:r>
            <a:r>
              <a:rPr lang="fi-FI" b="1" dirty="0">
                <a:solidFill>
                  <a:schemeClr val="accent2"/>
                </a:solidFill>
              </a:rPr>
              <a:t> a </a:t>
            </a:r>
            <a:r>
              <a:rPr lang="fi-FI" b="1" dirty="0" err="1">
                <a:solidFill>
                  <a:schemeClr val="accent2"/>
                </a:solidFill>
              </a:rPr>
              <a:t>problem</a:t>
            </a:r>
            <a:endParaRPr lang="fi-FI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F6A7E-47D9-9397-9453-E206DC10BF45}"/>
              </a:ext>
            </a:extLst>
          </p:cNvPr>
          <p:cNvSpPr txBox="1"/>
          <p:nvPr/>
        </p:nvSpPr>
        <p:spPr>
          <a:xfrm>
            <a:off x="7625592" y="537649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7EEE2-8F70-FF83-5817-AB7420A5E623}"/>
              </a:ext>
            </a:extLst>
          </p:cNvPr>
          <p:cNvSpPr txBox="1"/>
          <p:nvPr/>
        </p:nvSpPr>
        <p:spPr>
          <a:xfrm>
            <a:off x="2940307" y="537649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67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AEFE1E6-7113-FDA8-F04F-7F7C9001B49F}"/>
              </a:ext>
            </a:extLst>
          </p:cNvPr>
          <p:cNvSpPr/>
          <p:nvPr/>
        </p:nvSpPr>
        <p:spPr>
          <a:xfrm>
            <a:off x="4084992" y="688025"/>
            <a:ext cx="3635830" cy="2658281"/>
          </a:xfrm>
          <a:prstGeom prst="triangle">
            <a:avLst/>
          </a:prstGeom>
          <a:gradFill flip="none" rotWithShape="0">
            <a:gsLst>
              <a:gs pos="0">
                <a:schemeClr val="accent2">
                  <a:alpha val="42000"/>
                  <a:lumMod val="30000"/>
                </a:schemeClr>
              </a:gs>
              <a:gs pos="16000">
                <a:schemeClr val="accent2">
                  <a:lumMod val="0"/>
                  <a:lumOff val="100000"/>
                </a:schemeClr>
              </a:gs>
              <a:gs pos="67000">
                <a:srgbClr val="80CFE3"/>
              </a:gs>
              <a:gs pos="95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i-FI" dirty="0" err="1">
                <a:solidFill>
                  <a:schemeClr val="accent4">
                    <a:lumMod val="75000"/>
                  </a:schemeClr>
                </a:solidFill>
              </a:rPr>
              <a:t>Water</a:t>
            </a:r>
            <a:r>
              <a:rPr lang="fi-FI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i-FI" dirty="0" err="1">
                <a:solidFill>
                  <a:schemeClr val="accent4">
                    <a:lumMod val="75000"/>
                  </a:schemeClr>
                </a:solidFill>
              </a:rPr>
              <a:t>availability</a:t>
            </a:r>
            <a:r>
              <a:rPr lang="fi-FI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i-FI" dirty="0" err="1">
                <a:solidFill>
                  <a:schemeClr val="accent4">
                    <a:lumMod val="75000"/>
                  </a:schemeClr>
                </a:solidFill>
              </a:rPr>
              <a:t>or</a:t>
            </a:r>
            <a:r>
              <a:rPr lang="fi-FI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i-FI" dirty="0" err="1">
                <a:solidFill>
                  <a:schemeClr val="accent4">
                    <a:lumMod val="75000"/>
                  </a:schemeClr>
                </a:solidFill>
              </a:rPr>
              <a:t>excess</a:t>
            </a:r>
            <a:endParaRPr lang="fi-FI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5795F-7B23-77CF-437F-DF3844283FDC}"/>
              </a:ext>
            </a:extLst>
          </p:cNvPr>
          <p:cNvSpPr txBox="1"/>
          <p:nvPr/>
        </p:nvSpPr>
        <p:spPr>
          <a:xfrm>
            <a:off x="5444384" y="279773"/>
            <a:ext cx="91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climate</a:t>
            </a: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B3AF5-4CBC-5B09-4827-E3E544E7BAD9}"/>
              </a:ext>
            </a:extLst>
          </p:cNvPr>
          <p:cNvSpPr txBox="1"/>
          <p:nvPr/>
        </p:nvSpPr>
        <p:spPr>
          <a:xfrm>
            <a:off x="7788455" y="3049634"/>
            <a:ext cx="1194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stand</a:t>
            </a:r>
            <a:r>
              <a:rPr lang="fi-FI" dirty="0"/>
              <a:t> </a:t>
            </a:r>
            <a:r>
              <a:rPr lang="fi-FI" dirty="0" err="1"/>
              <a:t>attributes</a:t>
            </a:r>
            <a:endParaRPr lang="fi-FI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6D653-A500-6090-9BEE-EB5741E0E536}"/>
              </a:ext>
            </a:extLst>
          </p:cNvPr>
          <p:cNvSpPr txBox="1"/>
          <p:nvPr/>
        </p:nvSpPr>
        <p:spPr>
          <a:xfrm>
            <a:off x="3092837" y="3046481"/>
            <a:ext cx="171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site</a:t>
            </a:r>
            <a:r>
              <a:rPr lang="fi-FI" dirty="0"/>
              <a:t> </a:t>
            </a:r>
            <a:r>
              <a:rPr lang="fi-FI" dirty="0" err="1"/>
              <a:t>characteristics</a:t>
            </a:r>
            <a:endParaRPr lang="fi-FI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7AE3F18-D5C8-1286-3793-834C64603B42}"/>
              </a:ext>
            </a:extLst>
          </p:cNvPr>
          <p:cNvSpPr/>
          <p:nvPr/>
        </p:nvSpPr>
        <p:spPr>
          <a:xfrm rot="16200000">
            <a:off x="6935500" y="3059515"/>
            <a:ext cx="231162" cy="1040503"/>
          </a:xfrm>
          <a:custGeom>
            <a:avLst/>
            <a:gdLst>
              <a:gd name="connsiteX0" fmla="*/ 0 w 231162"/>
              <a:gd name="connsiteY0" fmla="*/ 924922 h 1040503"/>
              <a:gd name="connsiteX1" fmla="*/ 57791 w 231162"/>
              <a:gd name="connsiteY1" fmla="*/ 924922 h 1040503"/>
              <a:gd name="connsiteX2" fmla="*/ 57791 w 231162"/>
              <a:gd name="connsiteY2" fmla="*/ 462461 h 1040503"/>
              <a:gd name="connsiteX3" fmla="*/ 57791 w 231162"/>
              <a:gd name="connsiteY3" fmla="*/ 0 h 1040503"/>
              <a:gd name="connsiteX4" fmla="*/ 173372 w 231162"/>
              <a:gd name="connsiteY4" fmla="*/ 0 h 1040503"/>
              <a:gd name="connsiteX5" fmla="*/ 173372 w 231162"/>
              <a:gd name="connsiteY5" fmla="*/ 434713 h 1040503"/>
              <a:gd name="connsiteX6" fmla="*/ 173372 w 231162"/>
              <a:gd name="connsiteY6" fmla="*/ 924922 h 1040503"/>
              <a:gd name="connsiteX7" fmla="*/ 231162 w 231162"/>
              <a:gd name="connsiteY7" fmla="*/ 924922 h 1040503"/>
              <a:gd name="connsiteX8" fmla="*/ 115581 w 231162"/>
              <a:gd name="connsiteY8" fmla="*/ 1040503 h 1040503"/>
              <a:gd name="connsiteX9" fmla="*/ 0 w 231162"/>
              <a:gd name="connsiteY9" fmla="*/ 924922 h 104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162" h="1040503" fill="none" extrusionOk="0">
                <a:moveTo>
                  <a:pt x="0" y="924922"/>
                </a:moveTo>
                <a:cubicBezTo>
                  <a:pt x="11962" y="921243"/>
                  <a:pt x="44965" y="925611"/>
                  <a:pt x="57791" y="924922"/>
                </a:cubicBezTo>
                <a:cubicBezTo>
                  <a:pt x="38605" y="701104"/>
                  <a:pt x="93077" y="672458"/>
                  <a:pt x="57791" y="462461"/>
                </a:cubicBezTo>
                <a:cubicBezTo>
                  <a:pt x="22505" y="252464"/>
                  <a:pt x="62569" y="125338"/>
                  <a:pt x="57791" y="0"/>
                </a:cubicBezTo>
                <a:cubicBezTo>
                  <a:pt x="101323" y="-4866"/>
                  <a:pt x="137552" y="8288"/>
                  <a:pt x="173372" y="0"/>
                </a:cubicBezTo>
                <a:cubicBezTo>
                  <a:pt x="198301" y="167657"/>
                  <a:pt x="158099" y="326158"/>
                  <a:pt x="173372" y="434713"/>
                </a:cubicBezTo>
                <a:cubicBezTo>
                  <a:pt x="188645" y="543268"/>
                  <a:pt x="160425" y="792635"/>
                  <a:pt x="173372" y="924922"/>
                </a:cubicBezTo>
                <a:cubicBezTo>
                  <a:pt x="201006" y="919007"/>
                  <a:pt x="209733" y="926975"/>
                  <a:pt x="231162" y="924922"/>
                </a:cubicBezTo>
                <a:cubicBezTo>
                  <a:pt x="180667" y="989003"/>
                  <a:pt x="136862" y="991533"/>
                  <a:pt x="115581" y="1040503"/>
                </a:cubicBezTo>
                <a:cubicBezTo>
                  <a:pt x="56837" y="1005990"/>
                  <a:pt x="67003" y="966862"/>
                  <a:pt x="0" y="924922"/>
                </a:cubicBezTo>
                <a:close/>
              </a:path>
              <a:path w="231162" h="1040503" stroke="0" extrusionOk="0">
                <a:moveTo>
                  <a:pt x="0" y="924922"/>
                </a:moveTo>
                <a:cubicBezTo>
                  <a:pt x="26782" y="922419"/>
                  <a:pt x="35324" y="926399"/>
                  <a:pt x="57791" y="924922"/>
                </a:cubicBezTo>
                <a:cubicBezTo>
                  <a:pt x="31658" y="747327"/>
                  <a:pt x="79164" y="578229"/>
                  <a:pt x="57791" y="490209"/>
                </a:cubicBezTo>
                <a:cubicBezTo>
                  <a:pt x="36418" y="402189"/>
                  <a:pt x="114715" y="220183"/>
                  <a:pt x="57791" y="0"/>
                </a:cubicBezTo>
                <a:cubicBezTo>
                  <a:pt x="101824" y="-2531"/>
                  <a:pt x="134071" y="11055"/>
                  <a:pt x="173372" y="0"/>
                </a:cubicBezTo>
                <a:cubicBezTo>
                  <a:pt x="201157" y="192031"/>
                  <a:pt x="168889" y="314722"/>
                  <a:pt x="173372" y="453212"/>
                </a:cubicBezTo>
                <a:cubicBezTo>
                  <a:pt x="177855" y="591702"/>
                  <a:pt x="141363" y="822244"/>
                  <a:pt x="173372" y="924922"/>
                </a:cubicBezTo>
                <a:cubicBezTo>
                  <a:pt x="192387" y="922875"/>
                  <a:pt x="215632" y="926544"/>
                  <a:pt x="231162" y="924922"/>
                </a:cubicBezTo>
                <a:cubicBezTo>
                  <a:pt x="193216" y="972301"/>
                  <a:pt x="129062" y="1002101"/>
                  <a:pt x="115581" y="1040503"/>
                </a:cubicBezTo>
                <a:cubicBezTo>
                  <a:pt x="56741" y="996924"/>
                  <a:pt x="34690" y="944399"/>
                  <a:pt x="0" y="924922"/>
                </a:cubicBez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7937807-F558-F5FE-6A64-E26785D4A989}"/>
              </a:ext>
            </a:extLst>
          </p:cNvPr>
          <p:cNvSpPr/>
          <p:nvPr/>
        </p:nvSpPr>
        <p:spPr>
          <a:xfrm rot="8815451">
            <a:off x="6559450" y="1018094"/>
            <a:ext cx="231162" cy="988633"/>
          </a:xfrm>
          <a:custGeom>
            <a:avLst/>
            <a:gdLst>
              <a:gd name="connsiteX0" fmla="*/ 0 w 231162"/>
              <a:gd name="connsiteY0" fmla="*/ 873052 h 988633"/>
              <a:gd name="connsiteX1" fmla="*/ 57791 w 231162"/>
              <a:gd name="connsiteY1" fmla="*/ 873052 h 988633"/>
              <a:gd name="connsiteX2" fmla="*/ 57791 w 231162"/>
              <a:gd name="connsiteY2" fmla="*/ 436526 h 988633"/>
              <a:gd name="connsiteX3" fmla="*/ 57791 w 231162"/>
              <a:gd name="connsiteY3" fmla="*/ 0 h 988633"/>
              <a:gd name="connsiteX4" fmla="*/ 173372 w 231162"/>
              <a:gd name="connsiteY4" fmla="*/ 0 h 988633"/>
              <a:gd name="connsiteX5" fmla="*/ 173372 w 231162"/>
              <a:gd name="connsiteY5" fmla="*/ 410334 h 988633"/>
              <a:gd name="connsiteX6" fmla="*/ 173372 w 231162"/>
              <a:gd name="connsiteY6" fmla="*/ 873052 h 988633"/>
              <a:gd name="connsiteX7" fmla="*/ 231162 w 231162"/>
              <a:gd name="connsiteY7" fmla="*/ 873052 h 988633"/>
              <a:gd name="connsiteX8" fmla="*/ 115581 w 231162"/>
              <a:gd name="connsiteY8" fmla="*/ 988633 h 988633"/>
              <a:gd name="connsiteX9" fmla="*/ 0 w 231162"/>
              <a:gd name="connsiteY9" fmla="*/ 873052 h 98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162" h="988633" fill="none" extrusionOk="0">
                <a:moveTo>
                  <a:pt x="0" y="873052"/>
                </a:moveTo>
                <a:cubicBezTo>
                  <a:pt x="11962" y="869373"/>
                  <a:pt x="44965" y="873741"/>
                  <a:pt x="57791" y="873052"/>
                </a:cubicBezTo>
                <a:cubicBezTo>
                  <a:pt x="11896" y="756233"/>
                  <a:pt x="93390" y="531242"/>
                  <a:pt x="57791" y="436526"/>
                </a:cubicBezTo>
                <a:cubicBezTo>
                  <a:pt x="22192" y="341810"/>
                  <a:pt x="60940" y="173514"/>
                  <a:pt x="57791" y="0"/>
                </a:cubicBezTo>
                <a:cubicBezTo>
                  <a:pt x="101323" y="-4866"/>
                  <a:pt x="137552" y="8288"/>
                  <a:pt x="173372" y="0"/>
                </a:cubicBezTo>
                <a:cubicBezTo>
                  <a:pt x="208693" y="192624"/>
                  <a:pt x="124861" y="226892"/>
                  <a:pt x="173372" y="410334"/>
                </a:cubicBezTo>
                <a:cubicBezTo>
                  <a:pt x="221883" y="593776"/>
                  <a:pt x="131508" y="745238"/>
                  <a:pt x="173372" y="873052"/>
                </a:cubicBezTo>
                <a:cubicBezTo>
                  <a:pt x="201006" y="867137"/>
                  <a:pt x="209733" y="875105"/>
                  <a:pt x="231162" y="873052"/>
                </a:cubicBezTo>
                <a:cubicBezTo>
                  <a:pt x="180667" y="937133"/>
                  <a:pt x="136862" y="939663"/>
                  <a:pt x="115581" y="988633"/>
                </a:cubicBezTo>
                <a:cubicBezTo>
                  <a:pt x="56837" y="954120"/>
                  <a:pt x="67003" y="914992"/>
                  <a:pt x="0" y="873052"/>
                </a:cubicBezTo>
                <a:close/>
              </a:path>
              <a:path w="231162" h="988633" stroke="0" extrusionOk="0">
                <a:moveTo>
                  <a:pt x="0" y="873052"/>
                </a:moveTo>
                <a:cubicBezTo>
                  <a:pt x="26782" y="870549"/>
                  <a:pt x="35324" y="874529"/>
                  <a:pt x="57791" y="873052"/>
                </a:cubicBezTo>
                <a:cubicBezTo>
                  <a:pt x="22558" y="681743"/>
                  <a:pt x="96064" y="637169"/>
                  <a:pt x="57791" y="462718"/>
                </a:cubicBezTo>
                <a:cubicBezTo>
                  <a:pt x="19518" y="288267"/>
                  <a:pt x="111925" y="154443"/>
                  <a:pt x="57791" y="0"/>
                </a:cubicBezTo>
                <a:cubicBezTo>
                  <a:pt x="101824" y="-2531"/>
                  <a:pt x="134071" y="11055"/>
                  <a:pt x="173372" y="0"/>
                </a:cubicBezTo>
                <a:cubicBezTo>
                  <a:pt x="198773" y="88416"/>
                  <a:pt x="143098" y="228230"/>
                  <a:pt x="173372" y="427795"/>
                </a:cubicBezTo>
                <a:cubicBezTo>
                  <a:pt x="203646" y="627360"/>
                  <a:pt x="136436" y="765867"/>
                  <a:pt x="173372" y="873052"/>
                </a:cubicBezTo>
                <a:cubicBezTo>
                  <a:pt x="192387" y="871005"/>
                  <a:pt x="215632" y="874674"/>
                  <a:pt x="231162" y="873052"/>
                </a:cubicBezTo>
                <a:cubicBezTo>
                  <a:pt x="193216" y="920431"/>
                  <a:pt x="129062" y="950231"/>
                  <a:pt x="115581" y="988633"/>
                </a:cubicBezTo>
                <a:cubicBezTo>
                  <a:pt x="56741" y="945054"/>
                  <a:pt x="34690" y="892529"/>
                  <a:pt x="0" y="873052"/>
                </a:cubicBez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CF0A1CB-51A0-A0FE-D138-5BE979595DF5}"/>
              </a:ext>
            </a:extLst>
          </p:cNvPr>
          <p:cNvSpPr/>
          <p:nvPr/>
        </p:nvSpPr>
        <p:spPr>
          <a:xfrm rot="19408402">
            <a:off x="7236527" y="1963998"/>
            <a:ext cx="231162" cy="1040503"/>
          </a:xfrm>
          <a:custGeom>
            <a:avLst/>
            <a:gdLst>
              <a:gd name="connsiteX0" fmla="*/ 0 w 231162"/>
              <a:gd name="connsiteY0" fmla="*/ 924922 h 1040503"/>
              <a:gd name="connsiteX1" fmla="*/ 57791 w 231162"/>
              <a:gd name="connsiteY1" fmla="*/ 924922 h 1040503"/>
              <a:gd name="connsiteX2" fmla="*/ 57791 w 231162"/>
              <a:gd name="connsiteY2" fmla="*/ 462461 h 1040503"/>
              <a:gd name="connsiteX3" fmla="*/ 57791 w 231162"/>
              <a:gd name="connsiteY3" fmla="*/ 0 h 1040503"/>
              <a:gd name="connsiteX4" fmla="*/ 173372 w 231162"/>
              <a:gd name="connsiteY4" fmla="*/ 0 h 1040503"/>
              <a:gd name="connsiteX5" fmla="*/ 173372 w 231162"/>
              <a:gd name="connsiteY5" fmla="*/ 434713 h 1040503"/>
              <a:gd name="connsiteX6" fmla="*/ 173372 w 231162"/>
              <a:gd name="connsiteY6" fmla="*/ 924922 h 1040503"/>
              <a:gd name="connsiteX7" fmla="*/ 231162 w 231162"/>
              <a:gd name="connsiteY7" fmla="*/ 924922 h 1040503"/>
              <a:gd name="connsiteX8" fmla="*/ 115581 w 231162"/>
              <a:gd name="connsiteY8" fmla="*/ 1040503 h 1040503"/>
              <a:gd name="connsiteX9" fmla="*/ 0 w 231162"/>
              <a:gd name="connsiteY9" fmla="*/ 924922 h 104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162" h="1040503" fill="none" extrusionOk="0">
                <a:moveTo>
                  <a:pt x="0" y="924922"/>
                </a:moveTo>
                <a:cubicBezTo>
                  <a:pt x="11962" y="921243"/>
                  <a:pt x="44965" y="925611"/>
                  <a:pt x="57791" y="924922"/>
                </a:cubicBezTo>
                <a:cubicBezTo>
                  <a:pt x="38605" y="701104"/>
                  <a:pt x="93077" y="672458"/>
                  <a:pt x="57791" y="462461"/>
                </a:cubicBezTo>
                <a:cubicBezTo>
                  <a:pt x="22505" y="252464"/>
                  <a:pt x="62569" y="125338"/>
                  <a:pt x="57791" y="0"/>
                </a:cubicBezTo>
                <a:cubicBezTo>
                  <a:pt x="101323" y="-4866"/>
                  <a:pt x="137552" y="8288"/>
                  <a:pt x="173372" y="0"/>
                </a:cubicBezTo>
                <a:cubicBezTo>
                  <a:pt x="198301" y="167657"/>
                  <a:pt x="158099" y="326158"/>
                  <a:pt x="173372" y="434713"/>
                </a:cubicBezTo>
                <a:cubicBezTo>
                  <a:pt x="188645" y="543268"/>
                  <a:pt x="160425" y="792635"/>
                  <a:pt x="173372" y="924922"/>
                </a:cubicBezTo>
                <a:cubicBezTo>
                  <a:pt x="201006" y="919007"/>
                  <a:pt x="209733" y="926975"/>
                  <a:pt x="231162" y="924922"/>
                </a:cubicBezTo>
                <a:cubicBezTo>
                  <a:pt x="180667" y="989003"/>
                  <a:pt x="136862" y="991533"/>
                  <a:pt x="115581" y="1040503"/>
                </a:cubicBezTo>
                <a:cubicBezTo>
                  <a:pt x="56837" y="1005990"/>
                  <a:pt x="67003" y="966862"/>
                  <a:pt x="0" y="924922"/>
                </a:cubicBezTo>
                <a:close/>
              </a:path>
              <a:path w="231162" h="1040503" stroke="0" extrusionOk="0">
                <a:moveTo>
                  <a:pt x="0" y="924922"/>
                </a:moveTo>
                <a:cubicBezTo>
                  <a:pt x="26782" y="922419"/>
                  <a:pt x="35324" y="926399"/>
                  <a:pt x="57791" y="924922"/>
                </a:cubicBezTo>
                <a:cubicBezTo>
                  <a:pt x="31658" y="747327"/>
                  <a:pt x="79164" y="578229"/>
                  <a:pt x="57791" y="490209"/>
                </a:cubicBezTo>
                <a:cubicBezTo>
                  <a:pt x="36418" y="402189"/>
                  <a:pt x="114715" y="220183"/>
                  <a:pt x="57791" y="0"/>
                </a:cubicBezTo>
                <a:cubicBezTo>
                  <a:pt x="101824" y="-2531"/>
                  <a:pt x="134071" y="11055"/>
                  <a:pt x="173372" y="0"/>
                </a:cubicBezTo>
                <a:cubicBezTo>
                  <a:pt x="201157" y="192031"/>
                  <a:pt x="168889" y="314722"/>
                  <a:pt x="173372" y="453212"/>
                </a:cubicBezTo>
                <a:cubicBezTo>
                  <a:pt x="177855" y="591702"/>
                  <a:pt x="141363" y="822244"/>
                  <a:pt x="173372" y="924922"/>
                </a:cubicBezTo>
                <a:cubicBezTo>
                  <a:pt x="192387" y="922875"/>
                  <a:pt x="215632" y="926544"/>
                  <a:pt x="231162" y="924922"/>
                </a:cubicBezTo>
                <a:cubicBezTo>
                  <a:pt x="193216" y="972301"/>
                  <a:pt x="129062" y="1002101"/>
                  <a:pt x="115581" y="1040503"/>
                </a:cubicBezTo>
                <a:cubicBezTo>
                  <a:pt x="56741" y="996924"/>
                  <a:pt x="34690" y="944399"/>
                  <a:pt x="0" y="924922"/>
                </a:cubicBez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63C377F-37C9-3B51-4499-5173CD52BE9B}"/>
              </a:ext>
            </a:extLst>
          </p:cNvPr>
          <p:cNvSpPr/>
          <p:nvPr/>
        </p:nvSpPr>
        <p:spPr>
          <a:xfrm rot="5400000">
            <a:off x="5073846" y="3034075"/>
            <a:ext cx="237894" cy="1040504"/>
          </a:xfrm>
          <a:custGeom>
            <a:avLst/>
            <a:gdLst>
              <a:gd name="connsiteX0" fmla="*/ 0 w 237894"/>
              <a:gd name="connsiteY0" fmla="*/ 921557 h 1040504"/>
              <a:gd name="connsiteX1" fmla="*/ 59474 w 237894"/>
              <a:gd name="connsiteY1" fmla="*/ 921557 h 1040504"/>
              <a:gd name="connsiteX2" fmla="*/ 59474 w 237894"/>
              <a:gd name="connsiteY2" fmla="*/ 460779 h 1040504"/>
              <a:gd name="connsiteX3" fmla="*/ 59474 w 237894"/>
              <a:gd name="connsiteY3" fmla="*/ 0 h 1040504"/>
              <a:gd name="connsiteX4" fmla="*/ 178421 w 237894"/>
              <a:gd name="connsiteY4" fmla="*/ 0 h 1040504"/>
              <a:gd name="connsiteX5" fmla="*/ 178421 w 237894"/>
              <a:gd name="connsiteY5" fmla="*/ 433132 h 1040504"/>
              <a:gd name="connsiteX6" fmla="*/ 178421 w 237894"/>
              <a:gd name="connsiteY6" fmla="*/ 921557 h 1040504"/>
              <a:gd name="connsiteX7" fmla="*/ 237894 w 237894"/>
              <a:gd name="connsiteY7" fmla="*/ 921557 h 1040504"/>
              <a:gd name="connsiteX8" fmla="*/ 118947 w 237894"/>
              <a:gd name="connsiteY8" fmla="*/ 1040504 h 1040504"/>
              <a:gd name="connsiteX9" fmla="*/ 0 w 237894"/>
              <a:gd name="connsiteY9" fmla="*/ 921557 h 104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894" h="1040504" fill="none" extrusionOk="0">
                <a:moveTo>
                  <a:pt x="0" y="921557"/>
                </a:moveTo>
                <a:cubicBezTo>
                  <a:pt x="13945" y="914632"/>
                  <a:pt x="36746" y="925509"/>
                  <a:pt x="59474" y="921557"/>
                </a:cubicBezTo>
                <a:cubicBezTo>
                  <a:pt x="25460" y="800354"/>
                  <a:pt x="112052" y="576383"/>
                  <a:pt x="59474" y="460779"/>
                </a:cubicBezTo>
                <a:cubicBezTo>
                  <a:pt x="6896" y="345175"/>
                  <a:pt x="75665" y="196659"/>
                  <a:pt x="59474" y="0"/>
                </a:cubicBezTo>
                <a:cubicBezTo>
                  <a:pt x="99203" y="-1203"/>
                  <a:pt x="141300" y="5165"/>
                  <a:pt x="178421" y="0"/>
                </a:cubicBezTo>
                <a:cubicBezTo>
                  <a:pt x="204462" y="194343"/>
                  <a:pt x="147275" y="326459"/>
                  <a:pt x="178421" y="433132"/>
                </a:cubicBezTo>
                <a:cubicBezTo>
                  <a:pt x="209567" y="539805"/>
                  <a:pt x="136872" y="709249"/>
                  <a:pt x="178421" y="921557"/>
                </a:cubicBezTo>
                <a:cubicBezTo>
                  <a:pt x="195471" y="917377"/>
                  <a:pt x="225064" y="925436"/>
                  <a:pt x="237894" y="921557"/>
                </a:cubicBezTo>
                <a:cubicBezTo>
                  <a:pt x="193345" y="976055"/>
                  <a:pt x="140660" y="1008045"/>
                  <a:pt x="118947" y="1040504"/>
                </a:cubicBezTo>
                <a:cubicBezTo>
                  <a:pt x="71109" y="1004338"/>
                  <a:pt x="59077" y="962462"/>
                  <a:pt x="0" y="921557"/>
                </a:cubicBezTo>
                <a:close/>
              </a:path>
              <a:path w="237894" h="1040504" stroke="0" extrusionOk="0">
                <a:moveTo>
                  <a:pt x="0" y="921557"/>
                </a:moveTo>
                <a:cubicBezTo>
                  <a:pt x="21250" y="915018"/>
                  <a:pt x="33195" y="928567"/>
                  <a:pt x="59474" y="921557"/>
                </a:cubicBezTo>
                <a:cubicBezTo>
                  <a:pt x="51357" y="798187"/>
                  <a:pt x="86386" y="674675"/>
                  <a:pt x="59474" y="488425"/>
                </a:cubicBezTo>
                <a:cubicBezTo>
                  <a:pt x="32562" y="302175"/>
                  <a:pt x="66030" y="129262"/>
                  <a:pt x="59474" y="0"/>
                </a:cubicBezTo>
                <a:cubicBezTo>
                  <a:pt x="118375" y="-1337"/>
                  <a:pt x="146304" y="5253"/>
                  <a:pt x="178421" y="0"/>
                </a:cubicBezTo>
                <a:cubicBezTo>
                  <a:pt x="195965" y="140965"/>
                  <a:pt x="126724" y="270746"/>
                  <a:pt x="178421" y="451563"/>
                </a:cubicBezTo>
                <a:cubicBezTo>
                  <a:pt x="230118" y="632380"/>
                  <a:pt x="123715" y="696211"/>
                  <a:pt x="178421" y="921557"/>
                </a:cubicBezTo>
                <a:cubicBezTo>
                  <a:pt x="196686" y="914589"/>
                  <a:pt x="225088" y="924232"/>
                  <a:pt x="237894" y="921557"/>
                </a:cubicBezTo>
                <a:cubicBezTo>
                  <a:pt x="223722" y="956867"/>
                  <a:pt x="136448" y="1001294"/>
                  <a:pt x="118947" y="1040504"/>
                </a:cubicBezTo>
                <a:cubicBezTo>
                  <a:pt x="74330" y="999514"/>
                  <a:pt x="37111" y="940164"/>
                  <a:pt x="0" y="921557"/>
                </a:cubicBez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38D89B3-C5B6-C0B2-8C66-EC2CBDD8E99C}"/>
              </a:ext>
            </a:extLst>
          </p:cNvPr>
          <p:cNvSpPr/>
          <p:nvPr/>
        </p:nvSpPr>
        <p:spPr>
          <a:xfrm rot="13029468">
            <a:off x="5050950" y="875927"/>
            <a:ext cx="231162" cy="988633"/>
          </a:xfrm>
          <a:custGeom>
            <a:avLst/>
            <a:gdLst>
              <a:gd name="connsiteX0" fmla="*/ 0 w 231162"/>
              <a:gd name="connsiteY0" fmla="*/ 873052 h 988633"/>
              <a:gd name="connsiteX1" fmla="*/ 57791 w 231162"/>
              <a:gd name="connsiteY1" fmla="*/ 873052 h 988633"/>
              <a:gd name="connsiteX2" fmla="*/ 57791 w 231162"/>
              <a:gd name="connsiteY2" fmla="*/ 436526 h 988633"/>
              <a:gd name="connsiteX3" fmla="*/ 57791 w 231162"/>
              <a:gd name="connsiteY3" fmla="*/ 0 h 988633"/>
              <a:gd name="connsiteX4" fmla="*/ 173372 w 231162"/>
              <a:gd name="connsiteY4" fmla="*/ 0 h 988633"/>
              <a:gd name="connsiteX5" fmla="*/ 173372 w 231162"/>
              <a:gd name="connsiteY5" fmla="*/ 410334 h 988633"/>
              <a:gd name="connsiteX6" fmla="*/ 173372 w 231162"/>
              <a:gd name="connsiteY6" fmla="*/ 873052 h 988633"/>
              <a:gd name="connsiteX7" fmla="*/ 231162 w 231162"/>
              <a:gd name="connsiteY7" fmla="*/ 873052 h 988633"/>
              <a:gd name="connsiteX8" fmla="*/ 115581 w 231162"/>
              <a:gd name="connsiteY8" fmla="*/ 988633 h 988633"/>
              <a:gd name="connsiteX9" fmla="*/ 0 w 231162"/>
              <a:gd name="connsiteY9" fmla="*/ 873052 h 98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162" h="988633" fill="none" extrusionOk="0">
                <a:moveTo>
                  <a:pt x="0" y="873052"/>
                </a:moveTo>
                <a:cubicBezTo>
                  <a:pt x="11962" y="869373"/>
                  <a:pt x="44965" y="873741"/>
                  <a:pt x="57791" y="873052"/>
                </a:cubicBezTo>
                <a:cubicBezTo>
                  <a:pt x="11896" y="756233"/>
                  <a:pt x="93390" y="531242"/>
                  <a:pt x="57791" y="436526"/>
                </a:cubicBezTo>
                <a:cubicBezTo>
                  <a:pt x="22192" y="341810"/>
                  <a:pt x="60940" y="173514"/>
                  <a:pt x="57791" y="0"/>
                </a:cubicBezTo>
                <a:cubicBezTo>
                  <a:pt x="101323" y="-4866"/>
                  <a:pt x="137552" y="8288"/>
                  <a:pt x="173372" y="0"/>
                </a:cubicBezTo>
                <a:cubicBezTo>
                  <a:pt x="208693" y="192624"/>
                  <a:pt x="124861" y="226892"/>
                  <a:pt x="173372" y="410334"/>
                </a:cubicBezTo>
                <a:cubicBezTo>
                  <a:pt x="221883" y="593776"/>
                  <a:pt x="131508" y="745238"/>
                  <a:pt x="173372" y="873052"/>
                </a:cubicBezTo>
                <a:cubicBezTo>
                  <a:pt x="201006" y="867137"/>
                  <a:pt x="209733" y="875105"/>
                  <a:pt x="231162" y="873052"/>
                </a:cubicBezTo>
                <a:cubicBezTo>
                  <a:pt x="180667" y="937133"/>
                  <a:pt x="136862" y="939663"/>
                  <a:pt x="115581" y="988633"/>
                </a:cubicBezTo>
                <a:cubicBezTo>
                  <a:pt x="56837" y="954120"/>
                  <a:pt x="67003" y="914992"/>
                  <a:pt x="0" y="873052"/>
                </a:cubicBezTo>
                <a:close/>
              </a:path>
              <a:path w="231162" h="988633" stroke="0" extrusionOk="0">
                <a:moveTo>
                  <a:pt x="0" y="873052"/>
                </a:moveTo>
                <a:cubicBezTo>
                  <a:pt x="26782" y="870549"/>
                  <a:pt x="35324" y="874529"/>
                  <a:pt x="57791" y="873052"/>
                </a:cubicBezTo>
                <a:cubicBezTo>
                  <a:pt x="22558" y="681743"/>
                  <a:pt x="96064" y="637169"/>
                  <a:pt x="57791" y="462718"/>
                </a:cubicBezTo>
                <a:cubicBezTo>
                  <a:pt x="19518" y="288267"/>
                  <a:pt x="111925" y="154443"/>
                  <a:pt x="57791" y="0"/>
                </a:cubicBezTo>
                <a:cubicBezTo>
                  <a:pt x="101824" y="-2531"/>
                  <a:pt x="134071" y="11055"/>
                  <a:pt x="173372" y="0"/>
                </a:cubicBezTo>
                <a:cubicBezTo>
                  <a:pt x="198773" y="88416"/>
                  <a:pt x="143098" y="228230"/>
                  <a:pt x="173372" y="427795"/>
                </a:cubicBezTo>
                <a:cubicBezTo>
                  <a:pt x="203646" y="627360"/>
                  <a:pt x="136436" y="765867"/>
                  <a:pt x="173372" y="873052"/>
                </a:cubicBezTo>
                <a:cubicBezTo>
                  <a:pt x="192387" y="871005"/>
                  <a:pt x="215632" y="874674"/>
                  <a:pt x="231162" y="873052"/>
                </a:cubicBezTo>
                <a:cubicBezTo>
                  <a:pt x="193216" y="920431"/>
                  <a:pt x="129062" y="950231"/>
                  <a:pt x="115581" y="988633"/>
                </a:cubicBezTo>
                <a:cubicBezTo>
                  <a:pt x="56741" y="945054"/>
                  <a:pt x="34690" y="892529"/>
                  <a:pt x="0" y="873052"/>
                </a:cubicBez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>
                      <a:gd name="adj1" fmla="val 50000"/>
                      <a:gd name="adj2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9872451-00E8-CB9C-CD67-50E69654378D}"/>
              </a:ext>
            </a:extLst>
          </p:cNvPr>
          <p:cNvSpPr/>
          <p:nvPr/>
        </p:nvSpPr>
        <p:spPr>
          <a:xfrm rot="2142643">
            <a:off x="4327047" y="1908958"/>
            <a:ext cx="231162" cy="1040503"/>
          </a:xfrm>
          <a:custGeom>
            <a:avLst/>
            <a:gdLst>
              <a:gd name="connsiteX0" fmla="*/ 0 w 231162"/>
              <a:gd name="connsiteY0" fmla="*/ 924922 h 1040503"/>
              <a:gd name="connsiteX1" fmla="*/ 57791 w 231162"/>
              <a:gd name="connsiteY1" fmla="*/ 924922 h 1040503"/>
              <a:gd name="connsiteX2" fmla="*/ 57791 w 231162"/>
              <a:gd name="connsiteY2" fmla="*/ 462461 h 1040503"/>
              <a:gd name="connsiteX3" fmla="*/ 57791 w 231162"/>
              <a:gd name="connsiteY3" fmla="*/ 0 h 1040503"/>
              <a:gd name="connsiteX4" fmla="*/ 173372 w 231162"/>
              <a:gd name="connsiteY4" fmla="*/ 0 h 1040503"/>
              <a:gd name="connsiteX5" fmla="*/ 173372 w 231162"/>
              <a:gd name="connsiteY5" fmla="*/ 434713 h 1040503"/>
              <a:gd name="connsiteX6" fmla="*/ 173372 w 231162"/>
              <a:gd name="connsiteY6" fmla="*/ 924922 h 1040503"/>
              <a:gd name="connsiteX7" fmla="*/ 231162 w 231162"/>
              <a:gd name="connsiteY7" fmla="*/ 924922 h 1040503"/>
              <a:gd name="connsiteX8" fmla="*/ 115581 w 231162"/>
              <a:gd name="connsiteY8" fmla="*/ 1040503 h 1040503"/>
              <a:gd name="connsiteX9" fmla="*/ 0 w 231162"/>
              <a:gd name="connsiteY9" fmla="*/ 924922 h 104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162" h="1040503" fill="none" extrusionOk="0">
                <a:moveTo>
                  <a:pt x="0" y="924922"/>
                </a:moveTo>
                <a:cubicBezTo>
                  <a:pt x="11962" y="921243"/>
                  <a:pt x="44965" y="925611"/>
                  <a:pt x="57791" y="924922"/>
                </a:cubicBezTo>
                <a:cubicBezTo>
                  <a:pt x="38605" y="701104"/>
                  <a:pt x="93077" y="672458"/>
                  <a:pt x="57791" y="462461"/>
                </a:cubicBezTo>
                <a:cubicBezTo>
                  <a:pt x="22505" y="252464"/>
                  <a:pt x="62569" y="125338"/>
                  <a:pt x="57791" y="0"/>
                </a:cubicBezTo>
                <a:cubicBezTo>
                  <a:pt x="101323" y="-4866"/>
                  <a:pt x="137552" y="8288"/>
                  <a:pt x="173372" y="0"/>
                </a:cubicBezTo>
                <a:cubicBezTo>
                  <a:pt x="198301" y="167657"/>
                  <a:pt x="158099" y="326158"/>
                  <a:pt x="173372" y="434713"/>
                </a:cubicBezTo>
                <a:cubicBezTo>
                  <a:pt x="188645" y="543268"/>
                  <a:pt x="160425" y="792635"/>
                  <a:pt x="173372" y="924922"/>
                </a:cubicBezTo>
                <a:cubicBezTo>
                  <a:pt x="201006" y="919007"/>
                  <a:pt x="209733" y="926975"/>
                  <a:pt x="231162" y="924922"/>
                </a:cubicBezTo>
                <a:cubicBezTo>
                  <a:pt x="180667" y="989003"/>
                  <a:pt x="136862" y="991533"/>
                  <a:pt x="115581" y="1040503"/>
                </a:cubicBezTo>
                <a:cubicBezTo>
                  <a:pt x="56837" y="1005990"/>
                  <a:pt x="67003" y="966862"/>
                  <a:pt x="0" y="924922"/>
                </a:cubicBezTo>
                <a:close/>
              </a:path>
              <a:path w="231162" h="1040503" stroke="0" extrusionOk="0">
                <a:moveTo>
                  <a:pt x="0" y="924922"/>
                </a:moveTo>
                <a:cubicBezTo>
                  <a:pt x="26782" y="922419"/>
                  <a:pt x="35324" y="926399"/>
                  <a:pt x="57791" y="924922"/>
                </a:cubicBezTo>
                <a:cubicBezTo>
                  <a:pt x="31658" y="747327"/>
                  <a:pt x="79164" y="578229"/>
                  <a:pt x="57791" y="490209"/>
                </a:cubicBezTo>
                <a:cubicBezTo>
                  <a:pt x="36418" y="402189"/>
                  <a:pt x="114715" y="220183"/>
                  <a:pt x="57791" y="0"/>
                </a:cubicBezTo>
                <a:cubicBezTo>
                  <a:pt x="101824" y="-2531"/>
                  <a:pt x="134071" y="11055"/>
                  <a:pt x="173372" y="0"/>
                </a:cubicBezTo>
                <a:cubicBezTo>
                  <a:pt x="201157" y="192031"/>
                  <a:pt x="168889" y="314722"/>
                  <a:pt x="173372" y="453212"/>
                </a:cubicBezTo>
                <a:cubicBezTo>
                  <a:pt x="177855" y="591702"/>
                  <a:pt x="141363" y="822244"/>
                  <a:pt x="173372" y="924922"/>
                </a:cubicBezTo>
                <a:cubicBezTo>
                  <a:pt x="192387" y="922875"/>
                  <a:pt x="215632" y="926544"/>
                  <a:pt x="231162" y="924922"/>
                </a:cubicBezTo>
                <a:cubicBezTo>
                  <a:pt x="193216" y="972301"/>
                  <a:pt x="129062" y="1002101"/>
                  <a:pt x="115581" y="1040503"/>
                </a:cubicBezTo>
                <a:cubicBezTo>
                  <a:pt x="56741" y="996924"/>
                  <a:pt x="34690" y="944399"/>
                  <a:pt x="0" y="924922"/>
                </a:cubicBez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94DD67-6400-45C8-D3EC-FBA15D4CC5EB}"/>
              </a:ext>
            </a:extLst>
          </p:cNvPr>
          <p:cNvSpPr txBox="1"/>
          <p:nvPr/>
        </p:nvSpPr>
        <p:spPr>
          <a:xfrm>
            <a:off x="5750430" y="29071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CD313-E18F-A733-EC9C-3B24FF7792B5}"/>
              </a:ext>
            </a:extLst>
          </p:cNvPr>
          <p:cNvSpPr txBox="1"/>
          <p:nvPr/>
        </p:nvSpPr>
        <p:spPr>
          <a:xfrm rot="1764436">
            <a:off x="8832744" y="2818496"/>
            <a:ext cx="522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>
                <a:solidFill>
                  <a:schemeClr val="accent3"/>
                </a:solidFill>
              </a:rPr>
              <a:t>Vol. </a:t>
            </a:r>
            <a:endParaRPr lang="fi-FI" sz="1400" baseline="30000" dirty="0">
              <a:solidFill>
                <a:schemeClr val="accent3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20B2FF-12BA-12B8-84C4-3CFD3E105A0E}"/>
              </a:ext>
            </a:extLst>
          </p:cNvPr>
          <p:cNvSpPr txBox="1"/>
          <p:nvPr/>
        </p:nvSpPr>
        <p:spPr>
          <a:xfrm rot="20345126">
            <a:off x="8881213" y="3234795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>
                <a:solidFill>
                  <a:schemeClr val="accent3"/>
                </a:solidFill>
              </a:rPr>
              <a:t>dbh</a:t>
            </a:r>
            <a:endParaRPr lang="fi-FI" sz="1400" baseline="30000" dirty="0">
              <a:solidFill>
                <a:schemeClr val="accent3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CFF3D3-4EF1-64D4-1F40-AA6FF63E83E0}"/>
              </a:ext>
            </a:extLst>
          </p:cNvPr>
          <p:cNvSpPr txBox="1"/>
          <p:nvPr/>
        </p:nvSpPr>
        <p:spPr>
          <a:xfrm rot="1764436">
            <a:off x="9378423" y="2927513"/>
            <a:ext cx="43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>
                <a:solidFill>
                  <a:schemeClr val="accent3"/>
                </a:solidFill>
              </a:rPr>
              <a:t>LAI</a:t>
            </a:r>
            <a:endParaRPr lang="fi-FI" sz="1400" baseline="30000" dirty="0">
              <a:solidFill>
                <a:schemeClr val="accent3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BAD1DD-789C-F744-A07B-988DE571CAD6}"/>
              </a:ext>
            </a:extLst>
          </p:cNvPr>
          <p:cNvSpPr txBox="1"/>
          <p:nvPr/>
        </p:nvSpPr>
        <p:spPr>
          <a:xfrm>
            <a:off x="9793726" y="302292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>
                <a:solidFill>
                  <a:schemeClr val="accent3"/>
                </a:solidFill>
              </a:rPr>
              <a:t>BA</a:t>
            </a:r>
            <a:endParaRPr lang="fi-FI" sz="1400" baseline="30000" dirty="0">
              <a:solidFill>
                <a:schemeClr val="accent3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434BA5-8272-C146-D18B-8DF1559D4392}"/>
              </a:ext>
            </a:extLst>
          </p:cNvPr>
          <p:cNvSpPr txBox="1"/>
          <p:nvPr/>
        </p:nvSpPr>
        <p:spPr>
          <a:xfrm>
            <a:off x="9417019" y="3303630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>
                <a:solidFill>
                  <a:schemeClr val="accent3"/>
                </a:solidFill>
              </a:rPr>
              <a:t>species</a:t>
            </a:r>
            <a:endParaRPr lang="fi-FI" sz="1400" baseline="30000" dirty="0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4860C4-2D30-BD5F-D7B5-E5B55285AEB9}"/>
              </a:ext>
            </a:extLst>
          </p:cNvPr>
          <p:cNvSpPr txBox="1"/>
          <p:nvPr/>
        </p:nvSpPr>
        <p:spPr>
          <a:xfrm rot="21044703">
            <a:off x="2479580" y="2508319"/>
            <a:ext cx="1056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soil</a:t>
            </a:r>
            <a:r>
              <a:rPr lang="fi-FI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i-FI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texture</a:t>
            </a:r>
            <a:endParaRPr lang="fi-FI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D1BE0E-5C59-F14C-DB5F-D628187570F9}"/>
              </a:ext>
            </a:extLst>
          </p:cNvPr>
          <p:cNvSpPr txBox="1"/>
          <p:nvPr/>
        </p:nvSpPr>
        <p:spPr>
          <a:xfrm rot="19460528">
            <a:off x="1480821" y="2672692"/>
            <a:ext cx="1114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topography</a:t>
            </a:r>
            <a:endParaRPr lang="fi-FI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75517B-A9B8-3883-3AB4-5FB6789668B4}"/>
              </a:ext>
            </a:extLst>
          </p:cNvPr>
          <p:cNvSpPr txBox="1"/>
          <p:nvPr/>
        </p:nvSpPr>
        <p:spPr>
          <a:xfrm rot="21044703">
            <a:off x="1231017" y="3230629"/>
            <a:ext cx="162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hydrologic</a:t>
            </a:r>
            <a:r>
              <a:rPr lang="fi-FI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i-FI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regime</a:t>
            </a:r>
            <a:endParaRPr lang="fi-FI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95E1B1-31D9-5095-9E01-EA338EA89FB6}"/>
              </a:ext>
            </a:extLst>
          </p:cNvPr>
          <p:cNvSpPr txBox="1"/>
          <p:nvPr/>
        </p:nvSpPr>
        <p:spPr>
          <a:xfrm rot="21044703">
            <a:off x="2129296" y="2892592"/>
            <a:ext cx="74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fertility</a:t>
            </a:r>
            <a:endParaRPr lang="fi-FI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122B1-36F4-60C0-89E9-6DCC936C75A8}"/>
              </a:ext>
            </a:extLst>
          </p:cNvPr>
          <p:cNvSpPr txBox="1"/>
          <p:nvPr/>
        </p:nvSpPr>
        <p:spPr>
          <a:xfrm>
            <a:off x="6530829" y="3798069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impacts</a:t>
            </a:r>
            <a:endParaRPr lang="fi-FI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D0952-CC55-A80E-E6BC-937C49AFA116}"/>
              </a:ext>
            </a:extLst>
          </p:cNvPr>
          <p:cNvSpPr txBox="1"/>
          <p:nvPr/>
        </p:nvSpPr>
        <p:spPr>
          <a:xfrm>
            <a:off x="4590608" y="3801062"/>
            <a:ext cx="120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feedbacks</a:t>
            </a:r>
            <a:endParaRPr lang="fi-F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A4586-F996-2BA3-66E2-177F31F73583}"/>
              </a:ext>
            </a:extLst>
          </p:cNvPr>
          <p:cNvSpPr/>
          <p:nvPr/>
        </p:nvSpPr>
        <p:spPr>
          <a:xfrm>
            <a:off x="4794287" y="5141079"/>
            <a:ext cx="2342533" cy="699796"/>
          </a:xfrm>
          <a:prstGeom prst="rect">
            <a:avLst/>
          </a:prstGeom>
          <a:gradFill flip="none" rotWithShape="1">
            <a:gsLst>
              <a:gs pos="35000">
                <a:schemeClr val="accent3">
                  <a:lumMod val="40000"/>
                  <a:lumOff val="60000"/>
                </a:schemeClr>
              </a:gs>
              <a:gs pos="55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Management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CF31348-4947-51CE-77AE-86994B6E61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13740" y="4067294"/>
            <a:ext cx="1346662" cy="775848"/>
          </a:xfrm>
          <a:prstGeom prst="curvedConnector3">
            <a:avLst/>
          </a:prstGeom>
          <a:ln w="635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973BD4CB-01FB-03ED-3628-351E9163EF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13155" y="3897692"/>
            <a:ext cx="1462511" cy="1005511"/>
          </a:xfrm>
          <a:prstGeom prst="curvedConnector3">
            <a:avLst/>
          </a:prstGeom>
          <a:ln w="635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4778B4-C990-3D48-F503-3C4BB0CD1A75}"/>
              </a:ext>
            </a:extLst>
          </p:cNvPr>
          <p:cNvSpPr txBox="1"/>
          <p:nvPr/>
        </p:nvSpPr>
        <p:spPr>
          <a:xfrm>
            <a:off x="8001516" y="4263515"/>
            <a:ext cx="2414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forest</a:t>
            </a:r>
            <a:r>
              <a:rPr lang="fi-FI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renewal</a:t>
            </a:r>
            <a:r>
              <a:rPr lang="fi-FI" sz="1600" dirty="0">
                <a:solidFill>
                  <a:schemeClr val="bg1">
                    <a:lumMod val="65000"/>
                  </a:schemeClr>
                </a:solidFill>
              </a:rPr>
              <a:t> (EAF, CCF)</a:t>
            </a:r>
          </a:p>
          <a:p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thinnings</a:t>
            </a:r>
            <a:endParaRPr lang="fi-FI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species</a:t>
            </a:r>
            <a:r>
              <a:rPr lang="fi-FI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selection</a:t>
            </a:r>
            <a:endParaRPr lang="fi-FI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D70ED-E22A-9095-C585-48FAE1F1FFD0}"/>
              </a:ext>
            </a:extLst>
          </p:cNvPr>
          <p:cNvSpPr txBox="1"/>
          <p:nvPr/>
        </p:nvSpPr>
        <p:spPr>
          <a:xfrm>
            <a:off x="2254860" y="4140405"/>
            <a:ext cx="18442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ditch</a:t>
            </a:r>
            <a:r>
              <a:rPr lang="fi-FI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maintenance</a:t>
            </a:r>
            <a:endParaRPr lang="fi-FI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ditch</a:t>
            </a:r>
            <a:r>
              <a:rPr lang="fi-FI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blocking</a:t>
            </a:r>
            <a:endParaRPr lang="fi-FI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site</a:t>
            </a:r>
            <a:r>
              <a:rPr lang="fi-FI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preparation</a:t>
            </a:r>
            <a:endParaRPr lang="fi-FI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i-FI" sz="1600" dirty="0" err="1">
                <a:solidFill>
                  <a:schemeClr val="bg1">
                    <a:lumMod val="65000"/>
                  </a:schemeClr>
                </a:solidFill>
              </a:rPr>
              <a:t>fertilization</a:t>
            </a:r>
            <a:endParaRPr lang="fi-FI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84913-074A-F19E-8345-16CDC5A001AC}"/>
              </a:ext>
            </a:extLst>
          </p:cNvPr>
          <p:cNvSpPr txBox="1"/>
          <p:nvPr/>
        </p:nvSpPr>
        <p:spPr>
          <a:xfrm>
            <a:off x="478649" y="583307"/>
            <a:ext cx="3763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 err="1">
                <a:solidFill>
                  <a:schemeClr val="accent1"/>
                </a:solidFill>
              </a:rPr>
              <a:t>Process-based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ecosystem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models</a:t>
            </a:r>
            <a:endParaRPr lang="fi-FI" b="1" dirty="0">
              <a:solidFill>
                <a:schemeClr val="accent1"/>
              </a:solidFill>
            </a:endParaRPr>
          </a:p>
          <a:p>
            <a:r>
              <a:rPr lang="fi-FI" b="1" dirty="0" err="1">
                <a:solidFill>
                  <a:schemeClr val="accent1"/>
                </a:solidFill>
              </a:rPr>
              <a:t>Land-surface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models</a:t>
            </a:r>
            <a:endParaRPr lang="fi-FI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95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AEFE1E6-7113-FDA8-F04F-7F7C9001B49F}"/>
              </a:ext>
            </a:extLst>
          </p:cNvPr>
          <p:cNvSpPr/>
          <p:nvPr/>
        </p:nvSpPr>
        <p:spPr>
          <a:xfrm>
            <a:off x="4084992" y="688025"/>
            <a:ext cx="3635830" cy="2658281"/>
          </a:xfrm>
          <a:prstGeom prst="triangle">
            <a:avLst/>
          </a:prstGeom>
          <a:gradFill flip="none" rotWithShape="0">
            <a:gsLst>
              <a:gs pos="0">
                <a:schemeClr val="accent2">
                  <a:alpha val="42000"/>
                  <a:lumMod val="30000"/>
                </a:schemeClr>
              </a:gs>
              <a:gs pos="16000">
                <a:schemeClr val="accent2">
                  <a:lumMod val="0"/>
                  <a:lumOff val="100000"/>
                </a:schemeClr>
              </a:gs>
              <a:gs pos="67000">
                <a:srgbClr val="80CFE3"/>
              </a:gs>
              <a:gs pos="95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i-FI" dirty="0" err="1">
                <a:solidFill>
                  <a:schemeClr val="accent4">
                    <a:lumMod val="75000"/>
                  </a:schemeClr>
                </a:solidFill>
              </a:rPr>
              <a:t>Water</a:t>
            </a:r>
            <a:r>
              <a:rPr lang="fi-FI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i-FI" dirty="0" err="1">
                <a:solidFill>
                  <a:schemeClr val="accent4">
                    <a:lumMod val="75000"/>
                  </a:schemeClr>
                </a:solidFill>
              </a:rPr>
              <a:t>availability</a:t>
            </a:r>
            <a:r>
              <a:rPr lang="fi-FI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i-FI" dirty="0" err="1">
                <a:solidFill>
                  <a:schemeClr val="accent4">
                    <a:lumMod val="75000"/>
                  </a:schemeClr>
                </a:solidFill>
              </a:rPr>
              <a:t>or</a:t>
            </a:r>
            <a:r>
              <a:rPr lang="fi-FI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i-FI" dirty="0" err="1">
                <a:solidFill>
                  <a:schemeClr val="accent4">
                    <a:lumMod val="75000"/>
                  </a:schemeClr>
                </a:solidFill>
              </a:rPr>
              <a:t>excess</a:t>
            </a:r>
            <a:endParaRPr lang="fi-FI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5795F-7B23-77CF-437F-DF3844283FDC}"/>
              </a:ext>
            </a:extLst>
          </p:cNvPr>
          <p:cNvSpPr txBox="1"/>
          <p:nvPr/>
        </p:nvSpPr>
        <p:spPr>
          <a:xfrm>
            <a:off x="5444384" y="279773"/>
            <a:ext cx="91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climate</a:t>
            </a: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B3AF5-4CBC-5B09-4827-E3E544E7BAD9}"/>
              </a:ext>
            </a:extLst>
          </p:cNvPr>
          <p:cNvSpPr txBox="1"/>
          <p:nvPr/>
        </p:nvSpPr>
        <p:spPr>
          <a:xfrm>
            <a:off x="7788455" y="3049634"/>
            <a:ext cx="1194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stand</a:t>
            </a:r>
            <a:r>
              <a:rPr lang="fi-FI" dirty="0"/>
              <a:t> </a:t>
            </a:r>
            <a:r>
              <a:rPr lang="fi-FI" dirty="0" err="1"/>
              <a:t>attributes</a:t>
            </a:r>
            <a:endParaRPr lang="fi-FI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6D653-A500-6090-9BEE-EB5741E0E536}"/>
              </a:ext>
            </a:extLst>
          </p:cNvPr>
          <p:cNvSpPr txBox="1"/>
          <p:nvPr/>
        </p:nvSpPr>
        <p:spPr>
          <a:xfrm>
            <a:off x="3092837" y="3046481"/>
            <a:ext cx="171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site</a:t>
            </a:r>
            <a:r>
              <a:rPr lang="fi-FI" dirty="0"/>
              <a:t> </a:t>
            </a:r>
            <a:r>
              <a:rPr lang="fi-FI" dirty="0" err="1"/>
              <a:t>characteristics</a:t>
            </a:r>
            <a:endParaRPr lang="fi-FI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94DD67-6400-45C8-D3EC-FBA15D4CC5EB}"/>
              </a:ext>
            </a:extLst>
          </p:cNvPr>
          <p:cNvSpPr txBox="1"/>
          <p:nvPr/>
        </p:nvSpPr>
        <p:spPr>
          <a:xfrm>
            <a:off x="5750430" y="29071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673291-B91B-16ED-D914-5158E6E75BC1}"/>
              </a:ext>
            </a:extLst>
          </p:cNvPr>
          <p:cNvSpPr/>
          <p:nvPr/>
        </p:nvSpPr>
        <p:spPr>
          <a:xfrm>
            <a:off x="4794287" y="5141079"/>
            <a:ext cx="2342533" cy="699796"/>
          </a:xfrm>
          <a:prstGeom prst="rect">
            <a:avLst/>
          </a:prstGeom>
          <a:gradFill flip="none" rotWithShape="1">
            <a:gsLst>
              <a:gs pos="35000">
                <a:schemeClr val="accent3">
                  <a:lumMod val="40000"/>
                  <a:lumOff val="60000"/>
                </a:schemeClr>
              </a:gs>
              <a:gs pos="55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Management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124D57C-F98D-9BAD-14A2-E7E20CC4C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34843" y="3885076"/>
            <a:ext cx="1432583" cy="1079420"/>
          </a:xfrm>
          <a:prstGeom prst="curvedConnector3">
            <a:avLst/>
          </a:prstGeom>
          <a:ln w="635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CA362885-ECC1-7D63-53BC-1A57A6110CD8}"/>
              </a:ext>
            </a:extLst>
          </p:cNvPr>
          <p:cNvCxnSpPr>
            <a:cxnSpLocks/>
          </p:cNvCxnSpPr>
          <p:nvPr/>
        </p:nvCxnSpPr>
        <p:spPr>
          <a:xfrm rot="5400000">
            <a:off x="6856578" y="3877973"/>
            <a:ext cx="1448265" cy="1077947"/>
          </a:xfrm>
          <a:prstGeom prst="curvedConnector3">
            <a:avLst/>
          </a:prstGeom>
          <a:ln w="635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C6D0AF-E82D-02D9-BC1C-49A2A7E554A7}"/>
              </a:ext>
            </a:extLst>
          </p:cNvPr>
          <p:cNvSpPr txBox="1"/>
          <p:nvPr/>
        </p:nvSpPr>
        <p:spPr>
          <a:xfrm>
            <a:off x="376015" y="365139"/>
            <a:ext cx="436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 err="1">
                <a:solidFill>
                  <a:schemeClr val="accent1"/>
                </a:solidFill>
              </a:rPr>
              <a:t>Process-based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ecohydrological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models</a:t>
            </a:r>
            <a:endParaRPr lang="fi-FI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7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B2FB-E788-DF6C-68D2-BA2E7F8A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Peatland</a:t>
            </a:r>
            <a:r>
              <a:rPr lang="fi-FI" dirty="0"/>
              <a:t> management ≈ </a:t>
            </a:r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FD8E0-D88A-7BE7-9501-FA448D752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4" y="2046357"/>
            <a:ext cx="8420771" cy="3044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C9691-D2A7-7B5A-BFA4-B302E6CDDB8F}"/>
              </a:ext>
            </a:extLst>
          </p:cNvPr>
          <p:cNvSpPr txBox="1"/>
          <p:nvPr/>
        </p:nvSpPr>
        <p:spPr>
          <a:xfrm>
            <a:off x="1196382" y="5227299"/>
            <a:ext cx="4133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Improved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drainage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ditch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maintenance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When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needed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how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deep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necessary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fi-FI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fi-FI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0456C-4459-E7FD-7BBE-E33016ED30CF}"/>
              </a:ext>
            </a:extLst>
          </p:cNvPr>
          <p:cNvSpPr txBox="1"/>
          <p:nvPr/>
        </p:nvSpPr>
        <p:spPr>
          <a:xfrm>
            <a:off x="5411972" y="5227299"/>
            <a:ext cx="5067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Biological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drainage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stand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water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intense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selection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harvests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strip-cuttings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can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used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9D929-FD6B-07A1-BB28-F3CF26545B31}"/>
              </a:ext>
            </a:extLst>
          </p:cNvPr>
          <p:cNvSpPr txBox="1"/>
          <p:nvPr/>
        </p:nvSpPr>
        <p:spPr>
          <a:xfrm>
            <a:off x="1625090" y="1492496"/>
            <a:ext cx="876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4,7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Mha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ditched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1930’s to 1980’s.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Spacing</a:t>
            </a:r>
            <a:r>
              <a:rPr lang="fi-FI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60m,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current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depth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 – 80cm </a:t>
            </a:r>
          </a:p>
          <a:p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B9B7F-DD66-4EC3-F611-894FCA1B2D5A}"/>
              </a:ext>
            </a:extLst>
          </p:cNvPr>
          <p:cNvSpPr txBox="1"/>
          <p:nvPr/>
        </p:nvSpPr>
        <p:spPr>
          <a:xfrm>
            <a:off x="1291632" y="2114940"/>
            <a:ext cx="842077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i-FI" sz="2400" b="1" dirty="0">
                <a:solidFill>
                  <a:schemeClr val="accent1"/>
                </a:solidFill>
              </a:rPr>
              <a:t>How WTL </a:t>
            </a:r>
            <a:r>
              <a:rPr lang="fi-FI" sz="2400" b="1" dirty="0" err="1">
                <a:solidFill>
                  <a:schemeClr val="accent1"/>
                </a:solidFill>
              </a:rPr>
              <a:t>depends</a:t>
            </a:r>
            <a:r>
              <a:rPr lang="fi-FI" sz="2400" b="1" dirty="0">
                <a:solidFill>
                  <a:schemeClr val="accent1"/>
                </a:solidFill>
              </a:rPr>
              <a:t> on </a:t>
            </a:r>
            <a:r>
              <a:rPr lang="fi-FI" sz="2400" b="1" dirty="0" err="1">
                <a:solidFill>
                  <a:schemeClr val="accent1"/>
                </a:solidFill>
              </a:rPr>
              <a:t>stand</a:t>
            </a:r>
            <a:r>
              <a:rPr lang="fi-FI" sz="2400" b="1" dirty="0">
                <a:solidFill>
                  <a:schemeClr val="accent1"/>
                </a:solidFill>
              </a:rPr>
              <a:t> </a:t>
            </a:r>
            <a:r>
              <a:rPr lang="fi-FI" sz="2400" b="1" dirty="0" err="1">
                <a:solidFill>
                  <a:schemeClr val="accent1"/>
                </a:solidFill>
              </a:rPr>
              <a:t>attributes</a:t>
            </a:r>
            <a:r>
              <a:rPr lang="fi-FI" sz="2400" b="1" dirty="0">
                <a:solidFill>
                  <a:schemeClr val="accent1"/>
                </a:solidFill>
              </a:rPr>
              <a:t> and </a:t>
            </a:r>
            <a:r>
              <a:rPr lang="fi-FI" sz="2400" b="1" dirty="0" err="1">
                <a:solidFill>
                  <a:schemeClr val="accent1"/>
                </a:solidFill>
              </a:rPr>
              <a:t>peatland</a:t>
            </a:r>
            <a:r>
              <a:rPr lang="fi-FI" sz="2400" b="1" dirty="0">
                <a:solidFill>
                  <a:schemeClr val="accent1"/>
                </a:solidFill>
              </a:rPr>
              <a:t> </a:t>
            </a:r>
            <a:r>
              <a:rPr lang="fi-FI" sz="2400" b="1" dirty="0" err="1">
                <a:solidFill>
                  <a:schemeClr val="accent1"/>
                </a:solidFill>
              </a:rPr>
              <a:t>type</a:t>
            </a:r>
            <a:r>
              <a:rPr lang="fi-FI" sz="2400" b="1" dirty="0">
                <a:solidFill>
                  <a:schemeClr val="accent1"/>
                </a:solidFill>
              </a:rPr>
              <a:t> </a:t>
            </a:r>
            <a:r>
              <a:rPr lang="fi-FI" sz="2400" b="1" dirty="0" err="1">
                <a:solidFill>
                  <a:schemeClr val="accent1"/>
                </a:solidFill>
              </a:rPr>
              <a:t>across</a:t>
            </a:r>
            <a:r>
              <a:rPr lang="fi-FI" sz="2400" b="1" dirty="0">
                <a:solidFill>
                  <a:schemeClr val="accent1"/>
                </a:solidFill>
              </a:rPr>
              <a:t> a </a:t>
            </a:r>
            <a:r>
              <a:rPr lang="fi-FI" sz="2400" b="1" dirty="0" err="1">
                <a:solidFill>
                  <a:schemeClr val="accent1"/>
                </a:solidFill>
              </a:rPr>
              <a:t>climate</a:t>
            </a:r>
            <a:r>
              <a:rPr lang="fi-FI" sz="2400" b="1" dirty="0">
                <a:solidFill>
                  <a:schemeClr val="accent1"/>
                </a:solidFill>
              </a:rPr>
              <a:t> </a:t>
            </a:r>
            <a:r>
              <a:rPr lang="fi-FI" sz="2400" b="1" dirty="0" err="1">
                <a:solidFill>
                  <a:schemeClr val="accent1"/>
                </a:solidFill>
              </a:rPr>
              <a:t>gradient</a:t>
            </a:r>
            <a:r>
              <a:rPr lang="fi-FI" sz="2400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2E80A-AAC6-1495-CEAD-524410AC8FDB}"/>
              </a:ext>
            </a:extLst>
          </p:cNvPr>
          <p:cNvSpPr txBox="1"/>
          <p:nvPr/>
        </p:nvSpPr>
        <p:spPr>
          <a:xfrm>
            <a:off x="5858252" y="6355715"/>
            <a:ext cx="618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Nieminen et al. 2018; </a:t>
            </a:r>
            <a:r>
              <a:rPr lang="fi-FI" sz="1600" dirty="0">
                <a:hlinkClick r:id="rId3"/>
              </a:rPr>
              <a:t>https://doi.org/10.1016/j.foreco.2018.04.046</a:t>
            </a:r>
            <a:r>
              <a:rPr lang="fi-FI" sz="16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25C9F5-AE14-0C32-5602-EA830BAFC320}"/>
              </a:ext>
            </a:extLst>
          </p:cNvPr>
          <p:cNvSpPr txBox="1"/>
          <p:nvPr/>
        </p:nvSpPr>
        <p:spPr>
          <a:xfrm>
            <a:off x="9569907" y="2817843"/>
            <a:ext cx="2660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Growth</a:t>
            </a:r>
            <a:r>
              <a:rPr lang="fi-FI" dirty="0"/>
              <a:t> = f(WTL)</a:t>
            </a:r>
          </a:p>
          <a:p>
            <a:endParaRPr lang="fi-FI" dirty="0"/>
          </a:p>
          <a:p>
            <a:r>
              <a:rPr lang="fi-FI" dirty="0"/>
              <a:t>GHG </a:t>
            </a:r>
            <a:r>
              <a:rPr lang="fi-FI" dirty="0" err="1"/>
              <a:t>emissions</a:t>
            </a:r>
            <a:r>
              <a:rPr lang="fi-FI" dirty="0"/>
              <a:t> = f(WTL)</a:t>
            </a:r>
          </a:p>
        </p:txBody>
      </p:sp>
    </p:spTree>
    <p:extLst>
      <p:ext uri="{BB962C8B-B14F-4D97-AF65-F5344CB8AC3E}">
        <p14:creationId xmlns:p14="http://schemas.microsoft.com/office/powerpoint/2010/main" val="123966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4694F88E-4317-BCAE-96D5-E5BED7E1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374" y="3990029"/>
            <a:ext cx="1651215" cy="587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EDF20F-0FB2-4093-A9C3-E4EC778C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Modeling</a:t>
            </a:r>
            <a:r>
              <a:rPr lang="fi-FI" dirty="0"/>
              <a:t> </a:t>
            </a:r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 </a:t>
            </a:r>
            <a:r>
              <a:rPr lang="fi-FI" dirty="0" err="1"/>
              <a:t>response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A2FE3-B5A4-4539-83E3-26D8777D26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fld id="{A14BA6D4-E5A4-4401-8D3D-034C13C00E0D}" type="datetime1">
              <a:rPr lang="fi-FI">
                <a:solidFill>
                  <a:prstClr val="white">
                    <a:lumMod val="65000"/>
                  </a:prstClr>
                </a:solidFill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t>26.8.2023</a:t>
            </a:fld>
            <a:endParaRPr lang="fi-FI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92A7D-1060-4AE4-878A-020AC8845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9" y="1614153"/>
            <a:ext cx="5854226" cy="4367548"/>
          </a:xfrm>
        </p:spPr>
        <p:txBody>
          <a:bodyPr/>
          <a:lstStyle/>
          <a:p>
            <a:r>
              <a:rPr lang="fi-FI" sz="2000" b="1" dirty="0" err="1">
                <a:solidFill>
                  <a:schemeClr val="accent1"/>
                </a:solidFill>
              </a:rPr>
              <a:t>Ecohydrological</a:t>
            </a:r>
            <a:r>
              <a:rPr lang="fi-FI" sz="2000" b="1" dirty="0">
                <a:solidFill>
                  <a:schemeClr val="accent1"/>
                </a:solidFill>
              </a:rPr>
              <a:t> </a:t>
            </a:r>
            <a:r>
              <a:rPr lang="fi-FI" sz="2000" b="1" dirty="0" err="1">
                <a:solidFill>
                  <a:schemeClr val="accent1"/>
                </a:solidFill>
              </a:rPr>
              <a:t>theory</a:t>
            </a:r>
            <a:r>
              <a:rPr lang="fi-FI" sz="2000" b="1" dirty="0">
                <a:solidFill>
                  <a:schemeClr val="accent1"/>
                </a:solidFill>
              </a:rPr>
              <a:t> &amp; </a:t>
            </a:r>
            <a:r>
              <a:rPr lang="fi-FI" sz="2000" b="1" dirty="0" err="1">
                <a:solidFill>
                  <a:schemeClr val="accent1"/>
                </a:solidFill>
              </a:rPr>
              <a:t>literature</a:t>
            </a:r>
            <a:endParaRPr lang="fi-FI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>
                <a:sym typeface="Wingdings" panose="05000000000000000000" pitchFamily="2" charset="2"/>
              </a:rPr>
              <a:t>Process-model</a:t>
            </a:r>
            <a:r>
              <a:rPr lang="fi-FI" sz="2000" dirty="0">
                <a:sym typeface="Wingdings" panose="05000000000000000000" pitchFamily="2" charset="2"/>
              </a:rPr>
              <a:t> </a:t>
            </a:r>
            <a:r>
              <a:rPr lang="fi-FI" sz="2000" dirty="0" err="1">
                <a:sym typeface="Wingdings" panose="05000000000000000000" pitchFamily="2" charset="2"/>
              </a:rPr>
              <a:t>structure</a:t>
            </a:r>
            <a:r>
              <a:rPr lang="fi-FI" sz="2000" dirty="0">
                <a:sym typeface="Wingdings" panose="05000000000000000000" pitchFamily="2" charset="2"/>
              </a:rPr>
              <a:t>, </a:t>
            </a:r>
            <a:r>
              <a:rPr lang="fi-FI" sz="2000" dirty="0" err="1">
                <a:sym typeface="Wingdings" panose="05000000000000000000" pitchFamily="2" charset="2"/>
              </a:rPr>
              <a:t>functions</a:t>
            </a:r>
            <a:r>
              <a:rPr lang="fi-FI" sz="2000" dirty="0">
                <a:sym typeface="Wingdings" panose="05000000000000000000" pitchFamily="2" charset="2"/>
              </a:rPr>
              <a:t>, </a:t>
            </a:r>
            <a:r>
              <a:rPr lang="fi-FI" sz="2000" dirty="0" err="1">
                <a:sym typeface="Wingdings" panose="05000000000000000000" pitchFamily="2" charset="2"/>
              </a:rPr>
              <a:t>parameters</a:t>
            </a:r>
            <a:endParaRPr lang="fi-FI" sz="2000" dirty="0"/>
          </a:p>
          <a:p>
            <a:r>
              <a:rPr lang="en-US" sz="2000" b="1" dirty="0">
                <a:solidFill>
                  <a:schemeClr val="accent1"/>
                </a:solidFill>
              </a:rPr>
              <a:t>Inputs (open data):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Forest attributes: LAI, height, tree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Peat type: hydraulic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Ditch spacing &amp; depth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Daily weather data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Outputs (daily):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WTL, soil moisture, snow, ET &amp; components, runoff</a:t>
            </a:r>
          </a:p>
          <a:p>
            <a:r>
              <a:rPr lang="en-US" altLang="fi-FI" sz="2000" b="1" dirty="0">
                <a:solidFill>
                  <a:schemeClr val="accent1"/>
                </a:solidFill>
                <a:ea typeface="ＭＳ Ｐゴシック" pitchFamily="34" charset="-128"/>
                <a:cs typeface="Arial" charset="0"/>
              </a:rPr>
              <a:t>KISS for practical use</a:t>
            </a:r>
          </a:p>
          <a:p>
            <a:endParaRPr lang="fi-FI" sz="2000" dirty="0">
              <a:solidFill>
                <a:schemeClr val="accent1"/>
              </a:solidFill>
            </a:endParaRPr>
          </a:p>
          <a:p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D66D4-095F-4FDC-9C18-BE4F52596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fi-FI" dirty="0">
              <a:solidFill>
                <a:prstClr val="white">
                  <a:lumMod val="65000"/>
                </a:prstClr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40A2C-122C-47AB-8ACA-3B68D86257BE}"/>
              </a:ext>
            </a:extLst>
          </p:cNvPr>
          <p:cNvSpPr/>
          <p:nvPr/>
        </p:nvSpPr>
        <p:spPr>
          <a:xfrm>
            <a:off x="7892302" y="3313095"/>
            <a:ext cx="712057" cy="287475"/>
          </a:xfrm>
          <a:prstGeom prst="rect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609585" fontAlgn="base">
              <a:spcBef>
                <a:spcPct val="0"/>
              </a:spcBef>
              <a:spcAft>
                <a:spcPct val="0"/>
              </a:spcAft>
            </a:pPr>
            <a:r>
              <a:rPr lang="fi-FI" sz="1067" dirty="0">
                <a:solidFill>
                  <a:prstClr val="white"/>
                </a:solidFill>
                <a:latin typeface="Arial"/>
              </a:rPr>
              <a:t> </a:t>
            </a:r>
            <a:r>
              <a:rPr lang="fi-FI" sz="1067" dirty="0" err="1">
                <a:solidFill>
                  <a:prstClr val="white"/>
                </a:solidFill>
                <a:latin typeface="Arial"/>
              </a:rPr>
              <a:t>moss</a:t>
            </a:r>
            <a:endParaRPr lang="en-US" sz="10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A6799D-7273-4887-AE74-D2F6DD3683F2}"/>
              </a:ext>
            </a:extLst>
          </p:cNvPr>
          <p:cNvSpPr/>
          <p:nvPr/>
        </p:nvSpPr>
        <p:spPr>
          <a:xfrm>
            <a:off x="7892303" y="2360558"/>
            <a:ext cx="1333500" cy="513285"/>
          </a:xfrm>
          <a:prstGeom prst="rect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fi-FI" sz="1067" dirty="0" err="1">
                <a:solidFill>
                  <a:prstClr val="white"/>
                </a:solidFill>
                <a:latin typeface="Arial"/>
              </a:rPr>
              <a:t>tree</a:t>
            </a:r>
            <a:r>
              <a:rPr lang="fi-FI" sz="1067" dirty="0">
                <a:solidFill>
                  <a:prstClr val="white"/>
                </a:solidFill>
                <a:latin typeface="Arial"/>
              </a:rPr>
              <a:t> </a:t>
            </a:r>
            <a:r>
              <a:rPr lang="fi-FI" sz="1067" dirty="0" err="1">
                <a:solidFill>
                  <a:prstClr val="white"/>
                </a:solidFill>
                <a:latin typeface="Arial"/>
              </a:rPr>
              <a:t>canopy</a:t>
            </a:r>
            <a:endParaRPr lang="en-US" sz="10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C0713F-41CB-4642-A3C4-1169F8C67706}"/>
              </a:ext>
            </a:extLst>
          </p:cNvPr>
          <p:cNvSpPr/>
          <p:nvPr/>
        </p:nvSpPr>
        <p:spPr>
          <a:xfrm>
            <a:off x="8635153" y="3313095"/>
            <a:ext cx="590648" cy="287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fi-FI" sz="1067" dirty="0" err="1">
                <a:solidFill>
                  <a:schemeClr val="tx1"/>
                </a:solidFill>
                <a:latin typeface="Arial"/>
              </a:rPr>
              <a:t>snow</a:t>
            </a:r>
            <a:endParaRPr lang="en-US" sz="1067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D8E4004-6A22-4174-A236-F99F3DA502E0}"/>
              </a:ext>
            </a:extLst>
          </p:cNvPr>
          <p:cNvSpPr/>
          <p:nvPr/>
        </p:nvSpPr>
        <p:spPr>
          <a:xfrm>
            <a:off x="8302553" y="1863381"/>
            <a:ext cx="529763" cy="451621"/>
          </a:xfrm>
          <a:prstGeom prst="downArrow">
            <a:avLst>
              <a:gd name="adj1" fmla="val 66781"/>
              <a:gd name="adj2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C708809-1A43-4D00-98AB-0BACDB17975B}"/>
              </a:ext>
            </a:extLst>
          </p:cNvPr>
          <p:cNvSpPr/>
          <p:nvPr/>
        </p:nvSpPr>
        <p:spPr>
          <a:xfrm>
            <a:off x="8372400" y="2919398"/>
            <a:ext cx="398227" cy="361176"/>
          </a:xfrm>
          <a:prstGeom prst="downArrow">
            <a:avLst>
              <a:gd name="adj1" fmla="val 66781"/>
              <a:gd name="adj2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28EEEA9-D4EA-4071-BA8C-36DA4606DD29}"/>
              </a:ext>
            </a:extLst>
          </p:cNvPr>
          <p:cNvSpPr/>
          <p:nvPr/>
        </p:nvSpPr>
        <p:spPr>
          <a:xfrm>
            <a:off x="8412542" y="3656764"/>
            <a:ext cx="317943" cy="251908"/>
          </a:xfrm>
          <a:prstGeom prst="downArrow">
            <a:avLst>
              <a:gd name="adj1" fmla="val 66781"/>
              <a:gd name="adj2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9B22C-C441-41DC-A432-19987274D90D}"/>
              </a:ext>
            </a:extLst>
          </p:cNvPr>
          <p:cNvSpPr txBox="1"/>
          <p:nvPr/>
        </p:nvSpPr>
        <p:spPr>
          <a:xfrm>
            <a:off x="8718595" y="2901220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fi-FI" sz="1200" dirty="0" err="1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throughfall</a:t>
            </a:r>
            <a:endParaRPr lang="en-US" sz="1200" dirty="0">
              <a:solidFill>
                <a:srgbClr val="54585A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F5484-08C3-4489-BB88-5B920489BACA}"/>
              </a:ext>
            </a:extLst>
          </p:cNvPr>
          <p:cNvSpPr txBox="1"/>
          <p:nvPr/>
        </p:nvSpPr>
        <p:spPr>
          <a:xfrm>
            <a:off x="8708075" y="3589023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fi-FI" sz="1200" dirty="0" err="1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infiltration</a:t>
            </a:r>
            <a:endParaRPr lang="en-US" sz="1200" dirty="0">
              <a:solidFill>
                <a:srgbClr val="54585A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4920FC4-0626-4CD9-9FD4-32C09D2DC6CD}"/>
              </a:ext>
            </a:extLst>
          </p:cNvPr>
          <p:cNvSpPr/>
          <p:nvPr/>
        </p:nvSpPr>
        <p:spPr>
          <a:xfrm flipV="1">
            <a:off x="7923100" y="2181215"/>
            <a:ext cx="201155" cy="1814572"/>
          </a:xfrm>
          <a:prstGeom prst="downArrow">
            <a:avLst>
              <a:gd name="adj1" fmla="val 66781"/>
              <a:gd name="adj2" fmla="val 50000"/>
            </a:avLst>
          </a:prstGeom>
          <a:solidFill>
            <a:schemeClr val="accent2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23A99229-D5BC-409A-B932-6B3573835246}"/>
              </a:ext>
            </a:extLst>
          </p:cNvPr>
          <p:cNvSpPr/>
          <p:nvPr/>
        </p:nvSpPr>
        <p:spPr>
          <a:xfrm rot="16200000">
            <a:off x="7671736" y="2472203"/>
            <a:ext cx="280136" cy="219561"/>
          </a:xfrm>
          <a:prstGeom prst="bentArrow">
            <a:avLst>
              <a:gd name="adj1" fmla="val 45245"/>
              <a:gd name="adj2" fmla="val 33677"/>
              <a:gd name="adj3" fmla="val 36570"/>
              <a:gd name="adj4" fmla="val 43750"/>
            </a:avLst>
          </a:prstGeom>
          <a:solidFill>
            <a:schemeClr val="accent2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54585A"/>
              </a:solidFill>
              <a:latin typeface="Arial"/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6B25B9FA-4917-47AA-86E7-71466E46BFF5}"/>
              </a:ext>
            </a:extLst>
          </p:cNvPr>
          <p:cNvSpPr/>
          <p:nvPr/>
        </p:nvSpPr>
        <p:spPr>
          <a:xfrm rot="16200000">
            <a:off x="7710803" y="3241067"/>
            <a:ext cx="195909" cy="212963"/>
          </a:xfrm>
          <a:prstGeom prst="bentArrow">
            <a:avLst>
              <a:gd name="adj1" fmla="val 22107"/>
              <a:gd name="adj2" fmla="val 23555"/>
              <a:gd name="adj3" fmla="val 36570"/>
              <a:gd name="adj4" fmla="val 43750"/>
            </a:avLst>
          </a:prstGeom>
          <a:solidFill>
            <a:schemeClr val="accent2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54585A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0D945F-75A2-48D8-ACC6-160A23A3F286}"/>
              </a:ext>
            </a:extLst>
          </p:cNvPr>
          <p:cNvSpPr txBox="1"/>
          <p:nvPr/>
        </p:nvSpPr>
        <p:spPr>
          <a:xfrm>
            <a:off x="6525754" y="227686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fi-FI" sz="1200" dirty="0" err="1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Interception</a:t>
            </a:r>
            <a:r>
              <a:rPr lang="fi-FI" sz="12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 (E</a:t>
            </a:r>
            <a:r>
              <a:rPr lang="fi-FI" sz="1200" baseline="-250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c</a:t>
            </a:r>
            <a:r>
              <a:rPr lang="fi-FI" sz="12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)</a:t>
            </a:r>
            <a:endParaRPr lang="en-US" sz="1200" dirty="0">
              <a:solidFill>
                <a:srgbClr val="54585A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5850B8-393F-48CF-A0FB-CE60A3280FC1}"/>
              </a:ext>
            </a:extLst>
          </p:cNvPr>
          <p:cNvSpPr txBox="1"/>
          <p:nvPr/>
        </p:nvSpPr>
        <p:spPr>
          <a:xfrm>
            <a:off x="6551273" y="303609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fi-FI" sz="1200" dirty="0" err="1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Evaporation</a:t>
            </a:r>
            <a:r>
              <a:rPr lang="fi-FI" sz="12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 (E</a:t>
            </a:r>
            <a:r>
              <a:rPr lang="fi-FI" sz="1200" baseline="-250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f</a:t>
            </a:r>
            <a:r>
              <a:rPr lang="fi-FI" sz="12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)</a:t>
            </a:r>
            <a:endParaRPr lang="en-US" sz="1200" dirty="0">
              <a:solidFill>
                <a:srgbClr val="54585A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AB90E5-D547-41C2-8E4B-D254E73F080E}"/>
              </a:ext>
            </a:extLst>
          </p:cNvPr>
          <p:cNvSpPr txBox="1"/>
          <p:nvPr/>
        </p:nvSpPr>
        <p:spPr>
          <a:xfrm>
            <a:off x="6902504" y="1859702"/>
            <a:ext cx="1313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fi-FI" sz="1200" dirty="0" err="1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Transpiration</a:t>
            </a:r>
            <a:r>
              <a:rPr lang="fi-FI" sz="12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 (T)</a:t>
            </a:r>
            <a:endParaRPr lang="en-US" sz="1200" dirty="0">
              <a:solidFill>
                <a:srgbClr val="54585A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462FB7-6097-4474-BE0B-36FA1C42E9E9}"/>
              </a:ext>
            </a:extLst>
          </p:cNvPr>
          <p:cNvSpPr txBox="1"/>
          <p:nvPr/>
        </p:nvSpPr>
        <p:spPr>
          <a:xfrm>
            <a:off x="8673810" y="1622526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fi-FI" sz="1200" dirty="0" err="1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Precipitation</a:t>
            </a:r>
            <a:r>
              <a:rPr lang="fi-FI" sz="12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 (P)</a:t>
            </a:r>
            <a:endParaRPr lang="en-US" sz="1200" dirty="0">
              <a:solidFill>
                <a:srgbClr val="54585A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7A13535-2F08-4B76-9339-00D148092C06}"/>
              </a:ext>
            </a:extLst>
          </p:cNvPr>
          <p:cNvSpPr/>
          <p:nvPr/>
        </p:nvSpPr>
        <p:spPr>
          <a:xfrm rot="5400000">
            <a:off x="7993805" y="3824010"/>
            <a:ext cx="205384" cy="551805"/>
          </a:xfrm>
          <a:prstGeom prst="downArrow">
            <a:avLst>
              <a:gd name="adj1" fmla="val 66781"/>
              <a:gd name="adj2" fmla="val 50000"/>
            </a:avLst>
          </a:prstGeom>
          <a:solidFill>
            <a:srgbClr val="00B0F0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C72498-31D7-4097-90E1-DD4618294226}"/>
              </a:ext>
            </a:extLst>
          </p:cNvPr>
          <p:cNvSpPr txBox="1"/>
          <p:nvPr/>
        </p:nvSpPr>
        <p:spPr>
          <a:xfrm>
            <a:off x="6704206" y="382241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fi-FI" sz="1200" dirty="0" err="1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Drainage</a:t>
            </a:r>
            <a:r>
              <a:rPr lang="fi-FI" sz="12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 (Q)</a:t>
            </a:r>
            <a:endParaRPr lang="en-US" sz="1200" dirty="0">
              <a:solidFill>
                <a:srgbClr val="54585A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CECAC58-D2E8-2465-D8DB-9FD419E3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443" y="5527535"/>
            <a:ext cx="2023831" cy="6447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0E86BD2-EC57-3B1A-6215-6625F3627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654" y="4927234"/>
            <a:ext cx="2771775" cy="61912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CD3FEE4-0CFA-FB8A-0C28-62B9627DF7EE}"/>
              </a:ext>
            </a:extLst>
          </p:cNvPr>
          <p:cNvSpPr txBox="1"/>
          <p:nvPr/>
        </p:nvSpPr>
        <p:spPr>
          <a:xfrm>
            <a:off x="7923100" y="4283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6B1906-699D-CAA9-9B4E-3747EB287039}"/>
              </a:ext>
            </a:extLst>
          </p:cNvPr>
          <p:cNvSpPr txBox="1"/>
          <p:nvPr/>
        </p:nvSpPr>
        <p:spPr>
          <a:xfrm>
            <a:off x="7740923" y="4189324"/>
            <a:ext cx="172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fi-FI" sz="1200" dirty="0" err="1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Peat</a:t>
            </a:r>
            <a:r>
              <a:rPr lang="fi-FI" sz="1200" dirty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fi-FI" sz="1200" dirty="0" err="1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water</a:t>
            </a:r>
            <a:r>
              <a:rPr lang="fi-FI" sz="1200" dirty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fi-FI" sz="1200" dirty="0" err="1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storage</a:t>
            </a:r>
            <a:r>
              <a:rPr lang="fi-FI" sz="1200" dirty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 (S)</a:t>
            </a:r>
            <a:endParaRPr lang="en-US" sz="1200" dirty="0">
              <a:solidFill>
                <a:schemeClr val="bg1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2918C0-482C-C338-9289-5E9772214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8026" y="2364975"/>
            <a:ext cx="2058722" cy="227317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C269FD9-528D-A1CB-1A5E-307C535A586E}"/>
              </a:ext>
            </a:extLst>
          </p:cNvPr>
          <p:cNvCxnSpPr>
            <a:cxnSpLocks/>
          </p:cNvCxnSpPr>
          <p:nvPr/>
        </p:nvCxnSpPr>
        <p:spPr>
          <a:xfrm flipH="1">
            <a:off x="11296650" y="3822413"/>
            <a:ext cx="342900" cy="86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CFB16B-9CDB-8082-9BE9-578C591649A3}"/>
              </a:ext>
            </a:extLst>
          </p:cNvPr>
          <p:cNvSpPr txBox="1"/>
          <p:nvPr/>
        </p:nvSpPr>
        <p:spPr>
          <a:xfrm>
            <a:off x="8410981" y="4560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6F3726-0751-70B2-F3ED-D4B371F9E441}"/>
              </a:ext>
            </a:extLst>
          </p:cNvPr>
          <p:cNvSpPr txBox="1"/>
          <p:nvPr/>
        </p:nvSpPr>
        <p:spPr>
          <a:xfrm rot="21073612">
            <a:off x="11366119" y="38441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7250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4ABB-B761-44D1-91D3-57D588A1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Benchmarking</a:t>
            </a:r>
            <a:r>
              <a:rPr lang="fi-FI" dirty="0"/>
              <a:t> at </a:t>
            </a:r>
            <a:r>
              <a:rPr lang="fi-FI" dirty="0" err="1"/>
              <a:t>field</a:t>
            </a:r>
            <a:r>
              <a:rPr lang="fi-FI" dirty="0"/>
              <a:t> </a:t>
            </a:r>
            <a:r>
              <a:rPr lang="fi-FI" dirty="0" err="1"/>
              <a:t>sites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352F9-7F54-4074-8D46-B4ADD35336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fld id="{A14BA6D4-E5A4-4401-8D3D-034C13C00E0D}" type="datetime1">
              <a:rPr lang="fi-FI">
                <a:solidFill>
                  <a:prstClr val="white">
                    <a:lumMod val="65000"/>
                  </a:prstClr>
                </a:solidFill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t>26.8.2023</a:t>
            </a:fld>
            <a:endParaRPr lang="fi-FI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C2E0F-0B56-4AB8-82AB-E3F1B13A8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9" y="1614153"/>
            <a:ext cx="5517241" cy="4367548"/>
          </a:xfrm>
        </p:spPr>
        <p:txBody>
          <a:bodyPr/>
          <a:lstStyle/>
          <a:p>
            <a:r>
              <a:rPr lang="en-US" sz="2000" dirty="0"/>
              <a:t>6 sites, each with 2 to 4 different BA treatments </a:t>
            </a:r>
          </a:p>
          <a:p>
            <a:endParaRPr lang="en-US" sz="2000" dirty="0"/>
          </a:p>
          <a:p>
            <a:r>
              <a:rPr lang="en-US" sz="2000" b="1" dirty="0"/>
              <a:t>First</a:t>
            </a:r>
            <a:r>
              <a:rPr lang="en-US" sz="2000" dirty="0"/>
              <a:t>, model set up for each site &amp; treatment: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Peat type, ditch spacing, ditch depth, stand BA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 by local weather for 2014 – 2019 </a:t>
            </a:r>
          </a:p>
          <a:p>
            <a:endParaRPr lang="fi-FI" sz="2000" dirty="0"/>
          </a:p>
          <a:p>
            <a:r>
              <a:rPr lang="fi-FI" sz="2000" b="1" dirty="0"/>
              <a:t>Target </a:t>
            </a:r>
            <a:r>
              <a:rPr lang="fi-FI" sz="2000" b="1" dirty="0" err="1"/>
              <a:t>variable</a:t>
            </a:r>
            <a:r>
              <a:rPr lang="fi-FI" sz="2000" b="1" dirty="0"/>
              <a:t>: </a:t>
            </a:r>
            <a:r>
              <a:rPr lang="fi-FI" sz="2000" dirty="0" err="1"/>
              <a:t>daily</a:t>
            </a:r>
            <a:r>
              <a:rPr lang="fi-FI" sz="2000" dirty="0"/>
              <a:t> WTL, </a:t>
            </a:r>
            <a:r>
              <a:rPr lang="fi-FI" sz="2000" dirty="0" err="1"/>
              <a:t>aggregated</a:t>
            </a:r>
            <a:r>
              <a:rPr lang="fi-FI" sz="2000" dirty="0"/>
              <a:t> to </a:t>
            </a:r>
            <a:r>
              <a:rPr lang="fi-FI" sz="2000" dirty="0" err="1"/>
              <a:t>June-Oct</a:t>
            </a:r>
            <a:r>
              <a:rPr lang="fi-FI" sz="2000" dirty="0"/>
              <a:t> </a:t>
            </a:r>
            <a:r>
              <a:rPr lang="fi-FI" sz="2000" dirty="0" err="1"/>
              <a:t>mean</a:t>
            </a:r>
            <a:r>
              <a:rPr lang="fi-FI" sz="2000" dirty="0"/>
              <a:t>, </a:t>
            </a:r>
            <a:r>
              <a:rPr lang="fi-FI" sz="2000" dirty="0" err="1"/>
              <a:t>compated</a:t>
            </a:r>
            <a:r>
              <a:rPr lang="fi-FI" sz="2000" dirty="0"/>
              <a:t> </a:t>
            </a:r>
            <a:r>
              <a:rPr lang="fi-FI" sz="2000" dirty="0" err="1"/>
              <a:t>against</a:t>
            </a:r>
            <a:r>
              <a:rPr lang="fi-FI" sz="2000" dirty="0"/>
              <a:t> </a:t>
            </a:r>
            <a:r>
              <a:rPr lang="fi-FI" sz="2000" dirty="0" err="1"/>
              <a:t>observed</a:t>
            </a:r>
            <a:endParaRPr lang="fi-FI" sz="2000" dirty="0"/>
          </a:p>
          <a:p>
            <a:endParaRPr lang="fi-FI" sz="2000" dirty="0"/>
          </a:p>
        </p:txBody>
      </p:sp>
      <p:pic>
        <p:nvPicPr>
          <p:cNvPr id="7" name="Picture 6" descr="Diagram, map&#10;&#10;Description automatically generated">
            <a:extLst>
              <a:ext uri="{FF2B5EF4-FFF2-40B4-BE49-F238E27FC236}">
                <a16:creationId xmlns:a16="http://schemas.microsoft.com/office/drawing/2014/main" id="{07FFEA44-F860-4296-AC7E-652438F2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286" y="3273760"/>
            <a:ext cx="5884506" cy="2596172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EBBFDDCF-464B-4F98-A056-7B380BE33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770" y="135466"/>
            <a:ext cx="1725022" cy="29156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E4CEDD-25DF-416B-A9B3-BC14B01A7928}"/>
              </a:ext>
            </a:extLst>
          </p:cNvPr>
          <p:cNvSpPr/>
          <p:nvPr/>
        </p:nvSpPr>
        <p:spPr>
          <a:xfrm>
            <a:off x="1889760" y="6092583"/>
            <a:ext cx="10891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Leppä, K. et a. 2020. Front. Earth Sci., 8: 576510. </a:t>
            </a:r>
            <a:r>
              <a:rPr lang="en-US" sz="16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  <a:hlinkClick r:id="rId4"/>
              </a:rPr>
              <a:t>https://doi.org/10.3389/feart.2020.576510</a:t>
            </a:r>
            <a:r>
              <a:rPr lang="en-US" sz="16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971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4ABB-B761-44D1-91D3-57D588A1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Benchmarking</a:t>
            </a:r>
            <a:r>
              <a:rPr lang="fi-FI" dirty="0"/>
              <a:t> &amp; </a:t>
            </a:r>
            <a:r>
              <a:rPr lang="fi-FI" dirty="0" err="1"/>
              <a:t>factorial</a:t>
            </a:r>
            <a:r>
              <a:rPr lang="fi-FI" dirty="0"/>
              <a:t> </a:t>
            </a:r>
            <a:r>
              <a:rPr lang="fi-FI" dirty="0" err="1"/>
              <a:t>experiment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352F9-7F54-4074-8D46-B4ADD35336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fld id="{A14BA6D4-E5A4-4401-8D3D-034C13C00E0D}" type="datetime1">
              <a:rPr lang="fi-FI">
                <a:solidFill>
                  <a:prstClr val="white">
                    <a:lumMod val="65000"/>
                  </a:prstClr>
                </a:solidFill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t>26.8.2023</a:t>
            </a:fld>
            <a:endParaRPr lang="fi-FI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C2E0F-0B56-4AB8-82AB-E3F1B13A8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59" y="1614153"/>
            <a:ext cx="5517241" cy="4367548"/>
          </a:xfrm>
        </p:spPr>
        <p:txBody>
          <a:bodyPr/>
          <a:lstStyle/>
          <a:p>
            <a:r>
              <a:rPr lang="fi-FI" sz="2000" dirty="0" err="1"/>
              <a:t>June-Oct</a:t>
            </a:r>
            <a:r>
              <a:rPr lang="fi-FI" sz="2000" dirty="0"/>
              <a:t> </a:t>
            </a:r>
            <a:r>
              <a:rPr lang="fi-FI" sz="2000" dirty="0" err="1"/>
              <a:t>mean</a:t>
            </a:r>
            <a:r>
              <a:rPr lang="fi-FI" sz="2000" dirty="0"/>
              <a:t> WTL on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right</a:t>
            </a:r>
            <a:r>
              <a:rPr lang="fi-FI" sz="2000" dirty="0"/>
              <a:t> </a:t>
            </a:r>
            <a:r>
              <a:rPr lang="fi-FI" sz="2000" dirty="0" err="1"/>
              <a:t>ballpark</a:t>
            </a:r>
            <a:endParaRPr lang="fi-FI" sz="2000" dirty="0"/>
          </a:p>
          <a:p>
            <a:endParaRPr lang="fi-FI" sz="2000" dirty="0"/>
          </a:p>
          <a:p>
            <a:r>
              <a:rPr lang="fi-FI" sz="2000" b="1" dirty="0"/>
              <a:t>Next, </a:t>
            </a:r>
            <a:r>
              <a:rPr lang="fi-FI" sz="2000" b="1" dirty="0" err="1"/>
              <a:t>factorial</a:t>
            </a:r>
            <a:r>
              <a:rPr lang="fi-FI" sz="2000" b="1" dirty="0"/>
              <a:t> </a:t>
            </a:r>
            <a:r>
              <a:rPr lang="fi-FI" sz="2000" b="1" dirty="0" err="1"/>
              <a:t>simulations</a:t>
            </a:r>
            <a:r>
              <a:rPr lang="fi-FI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/>
              <a:t>Basal</a:t>
            </a:r>
            <a:r>
              <a:rPr lang="fi-FI" sz="2000" dirty="0"/>
              <a:t> </a:t>
            </a:r>
            <a:r>
              <a:rPr lang="fi-FI" sz="2000" dirty="0" err="1"/>
              <a:t>area</a:t>
            </a:r>
            <a:r>
              <a:rPr lang="fi-FI" sz="2000" dirty="0"/>
              <a:t> (BA): 6 to 30 m</a:t>
            </a:r>
            <a:r>
              <a:rPr lang="fi-FI" sz="2000" baseline="30000" dirty="0"/>
              <a:t>2</a:t>
            </a:r>
            <a:r>
              <a:rPr lang="fi-FI" sz="2000" dirty="0"/>
              <a:t>ha</a:t>
            </a:r>
            <a:r>
              <a:rPr lang="fi-FI" sz="2000" baseline="30000" dirty="0"/>
              <a:t>-1</a:t>
            </a:r>
            <a:r>
              <a:rPr lang="fi-FI" sz="2000" dirty="0"/>
              <a:t>, 5 </a:t>
            </a:r>
            <a:r>
              <a:rPr lang="fi-FI" sz="2000" dirty="0" err="1"/>
              <a:t>levels</a:t>
            </a:r>
            <a:endParaRPr lang="fi-FI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/>
              <a:t>deciduous</a:t>
            </a:r>
            <a:r>
              <a:rPr lang="fi-FI" sz="2000" dirty="0"/>
              <a:t> </a:t>
            </a:r>
            <a:r>
              <a:rPr lang="fi-FI" sz="2000" dirty="0" err="1"/>
              <a:t>fraction</a:t>
            </a:r>
            <a:r>
              <a:rPr lang="fi-FI" sz="2000" dirty="0"/>
              <a:t>: 0 &amp; 0.5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/>
              <a:t>ditch</a:t>
            </a:r>
            <a:r>
              <a:rPr lang="fi-FI" sz="2000" dirty="0"/>
              <a:t> </a:t>
            </a:r>
            <a:r>
              <a:rPr lang="fi-FI" sz="2000" dirty="0" err="1"/>
              <a:t>spacing</a:t>
            </a:r>
            <a:r>
              <a:rPr lang="fi-FI" sz="2000" dirty="0"/>
              <a:t>: 25 &amp; 75 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/>
              <a:t>ditch</a:t>
            </a:r>
            <a:r>
              <a:rPr lang="fi-FI" sz="2000" dirty="0"/>
              <a:t> </a:t>
            </a:r>
            <a:r>
              <a:rPr lang="fi-FI" sz="2000" dirty="0" err="1"/>
              <a:t>depth</a:t>
            </a:r>
            <a:r>
              <a:rPr lang="fi-FI" sz="2000" dirty="0"/>
              <a:t>: 0.3 &amp; 1.0 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/>
              <a:t>peat</a:t>
            </a:r>
            <a:r>
              <a:rPr lang="fi-FI" sz="2000" dirty="0"/>
              <a:t> </a:t>
            </a:r>
            <a:r>
              <a:rPr lang="fi-FI" sz="2000" dirty="0" err="1"/>
              <a:t>type</a:t>
            </a:r>
            <a:r>
              <a:rPr lang="fi-FI" sz="2000" dirty="0"/>
              <a:t>: </a:t>
            </a:r>
            <a:r>
              <a:rPr lang="fi-FI" sz="2000" dirty="0" err="1"/>
              <a:t>sphagnum</a:t>
            </a:r>
            <a:r>
              <a:rPr lang="fi-FI" sz="2000" dirty="0"/>
              <a:t>/</a:t>
            </a:r>
            <a:r>
              <a:rPr lang="fi-FI" sz="2000" dirty="0" err="1"/>
              <a:t>carex</a:t>
            </a:r>
            <a:endParaRPr lang="fi-FI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/>
              <a:t>climate</a:t>
            </a:r>
            <a:r>
              <a:rPr lang="fi-FI" sz="2000" dirty="0"/>
              <a:t>: </a:t>
            </a:r>
            <a:r>
              <a:rPr lang="fi-FI" sz="2000" dirty="0" err="1"/>
              <a:t>south</a:t>
            </a:r>
            <a:r>
              <a:rPr lang="fi-FI" sz="2000" dirty="0"/>
              <a:t>/north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dirty="0"/>
          </a:p>
          <a:p>
            <a:r>
              <a:rPr lang="fi-FI" sz="2000" dirty="0"/>
              <a:t>Total 180 </a:t>
            </a:r>
            <a:r>
              <a:rPr lang="fi-FI" sz="2000" dirty="0" err="1"/>
              <a:t>combinations</a:t>
            </a:r>
            <a:endParaRPr lang="fi-FI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dirty="0"/>
          </a:p>
          <a:p>
            <a:endParaRPr lang="fi-FI" sz="2000" dirty="0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EBBFDDCF-464B-4F98-A056-7B380BE3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770" y="135466"/>
            <a:ext cx="1725022" cy="29156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E4CEDD-25DF-416B-A9B3-BC14B01A7928}"/>
              </a:ext>
            </a:extLst>
          </p:cNvPr>
          <p:cNvSpPr/>
          <p:nvPr/>
        </p:nvSpPr>
        <p:spPr>
          <a:xfrm>
            <a:off x="1889760" y="6092583"/>
            <a:ext cx="10891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Leppä, K. et a. 2020. Front. Earth Sci., 8: 576510. </a:t>
            </a:r>
            <a:r>
              <a:rPr lang="en-US" sz="16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  <a:hlinkClick r:id="rId3"/>
              </a:rPr>
              <a:t>https://doi.org/10.3389/feart.2020.576510</a:t>
            </a:r>
            <a:r>
              <a:rPr lang="en-US" sz="1600" dirty="0">
                <a:solidFill>
                  <a:srgbClr val="54585A"/>
                </a:solidFill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6FA159-BB41-3B12-408F-0CB93068C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2" y="2247578"/>
            <a:ext cx="3198284" cy="378956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52CB5EB-DFDA-5F91-9494-39B01158506C}"/>
              </a:ext>
            </a:extLst>
          </p:cNvPr>
          <p:cNvSpPr/>
          <p:nvPr/>
        </p:nvSpPr>
        <p:spPr>
          <a:xfrm>
            <a:off x="7498903" y="5176429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fi-FI" sz="1200" dirty="0" err="1"/>
              <a:t>Observed</a:t>
            </a:r>
            <a:endParaRPr lang="fi-FI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9A437C-0E06-4258-3D02-7A0B1DA7B275}"/>
              </a:ext>
            </a:extLst>
          </p:cNvPr>
          <p:cNvSpPr/>
          <p:nvPr/>
        </p:nvSpPr>
        <p:spPr>
          <a:xfrm rot="16200000">
            <a:off x="5597319" y="3653718"/>
            <a:ext cx="8050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fi-FI" sz="1200" dirty="0" err="1"/>
              <a:t>Modelled</a:t>
            </a:r>
            <a:endParaRPr lang="fi-FI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2399F9-7CDB-4FD1-132B-B03253943A9B}"/>
              </a:ext>
            </a:extLst>
          </p:cNvPr>
          <p:cNvSpPr/>
          <p:nvPr/>
        </p:nvSpPr>
        <p:spPr>
          <a:xfrm>
            <a:off x="7561420" y="1988436"/>
            <a:ext cx="724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fi-FI" sz="1200" dirty="0"/>
              <a:t>WTL[m]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FCA608-83E9-E3F4-FEF3-36A059015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586" y="2641445"/>
            <a:ext cx="554236" cy="19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B5F6A-EAFC-5A1F-737C-E15BC8B7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22" y="2180920"/>
            <a:ext cx="10323526" cy="24895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7F4A61-74EA-91E4-7E9F-500C0CB2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WTL vs. </a:t>
            </a:r>
            <a:r>
              <a:rPr lang="fi-FI" dirty="0" err="1"/>
              <a:t>stand</a:t>
            </a:r>
            <a:r>
              <a:rPr lang="fi-FI" dirty="0"/>
              <a:t> </a:t>
            </a:r>
            <a:r>
              <a:rPr lang="fi-FI" dirty="0" err="1"/>
              <a:t>leaf-area</a:t>
            </a:r>
            <a:endParaRPr lang="fi-FI" dirty="0"/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E0E5DB13-A4CE-BDC7-B792-645577C6DF9C}"/>
              </a:ext>
            </a:extLst>
          </p:cNvPr>
          <p:cNvSpPr/>
          <p:nvPr/>
        </p:nvSpPr>
        <p:spPr>
          <a:xfrm>
            <a:off x="2205430" y="3163485"/>
            <a:ext cx="159391" cy="647265"/>
          </a:xfrm>
          <a:prstGeom prst="upDownArrow">
            <a:avLst/>
          </a:prstGeom>
          <a:solidFill>
            <a:schemeClr val="accent4">
              <a:alpha val="4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B364266B-F039-77D3-A865-BC6EA94FA1E4}"/>
              </a:ext>
            </a:extLst>
          </p:cNvPr>
          <p:cNvSpPr/>
          <p:nvPr/>
        </p:nvSpPr>
        <p:spPr>
          <a:xfrm>
            <a:off x="2364821" y="2904736"/>
            <a:ext cx="159391" cy="691239"/>
          </a:xfrm>
          <a:prstGeom prst="upDownArrow">
            <a:avLst/>
          </a:prstGeom>
          <a:solidFill>
            <a:schemeClr val="tx2">
              <a:lumMod val="65000"/>
              <a:lumOff val="35000"/>
              <a:alpha val="44000"/>
            </a:schemeClr>
          </a:solidFill>
          <a:ln>
            <a:solidFill>
              <a:schemeClr val="tx2">
                <a:lumMod val="50000"/>
                <a:lumOff val="5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690A46C8-6DA5-E97B-77CF-1233DADABB4B}"/>
              </a:ext>
            </a:extLst>
          </p:cNvPr>
          <p:cNvSpPr/>
          <p:nvPr/>
        </p:nvSpPr>
        <p:spPr>
          <a:xfrm>
            <a:off x="4158638" y="3231910"/>
            <a:ext cx="159391" cy="647265"/>
          </a:xfrm>
          <a:prstGeom prst="upDownArrow">
            <a:avLst/>
          </a:prstGeom>
          <a:solidFill>
            <a:schemeClr val="accent4">
              <a:alpha val="4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E0A7E585-7B5C-F5E0-4CF2-FE1C5674BF1D}"/>
              </a:ext>
            </a:extLst>
          </p:cNvPr>
          <p:cNvSpPr/>
          <p:nvPr/>
        </p:nvSpPr>
        <p:spPr>
          <a:xfrm>
            <a:off x="4318029" y="2886290"/>
            <a:ext cx="159391" cy="691239"/>
          </a:xfrm>
          <a:prstGeom prst="upDownArrow">
            <a:avLst/>
          </a:prstGeom>
          <a:solidFill>
            <a:schemeClr val="tx2">
              <a:lumMod val="65000"/>
              <a:lumOff val="35000"/>
              <a:alpha val="44000"/>
            </a:schemeClr>
          </a:solidFill>
          <a:ln>
            <a:solidFill>
              <a:schemeClr val="tx2">
                <a:lumMod val="50000"/>
                <a:lumOff val="5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ADBA8132-D466-0DFD-9D40-32E32E1FAA31}"/>
              </a:ext>
            </a:extLst>
          </p:cNvPr>
          <p:cNvSpPr/>
          <p:nvPr/>
        </p:nvSpPr>
        <p:spPr>
          <a:xfrm>
            <a:off x="8049503" y="3026034"/>
            <a:ext cx="159391" cy="834695"/>
          </a:xfrm>
          <a:prstGeom prst="upDownArrow">
            <a:avLst/>
          </a:prstGeom>
          <a:solidFill>
            <a:schemeClr val="accent4">
              <a:alpha val="4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9DEF30B7-1912-FBA3-556B-8C8E67F7A788}"/>
              </a:ext>
            </a:extLst>
          </p:cNvPr>
          <p:cNvSpPr/>
          <p:nvPr/>
        </p:nvSpPr>
        <p:spPr>
          <a:xfrm>
            <a:off x="8208894" y="3026034"/>
            <a:ext cx="159391" cy="619920"/>
          </a:xfrm>
          <a:prstGeom prst="upDownArrow">
            <a:avLst/>
          </a:prstGeom>
          <a:solidFill>
            <a:schemeClr val="tx2">
              <a:lumMod val="65000"/>
              <a:lumOff val="35000"/>
              <a:alpha val="44000"/>
            </a:schemeClr>
          </a:solidFill>
          <a:ln>
            <a:solidFill>
              <a:schemeClr val="tx2">
                <a:lumMod val="50000"/>
                <a:lumOff val="5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03C6E45C-4D0F-7E3F-23B8-AA1D4DF17FA0}"/>
              </a:ext>
            </a:extLst>
          </p:cNvPr>
          <p:cNvSpPr/>
          <p:nvPr/>
        </p:nvSpPr>
        <p:spPr>
          <a:xfrm>
            <a:off x="10015955" y="3026034"/>
            <a:ext cx="159391" cy="1085283"/>
          </a:xfrm>
          <a:prstGeom prst="upDownArrow">
            <a:avLst/>
          </a:prstGeom>
          <a:solidFill>
            <a:schemeClr val="accent4">
              <a:alpha val="4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D7E13ACC-52CD-F17F-2EE9-FEF992AF1675}"/>
              </a:ext>
            </a:extLst>
          </p:cNvPr>
          <p:cNvSpPr/>
          <p:nvPr/>
        </p:nvSpPr>
        <p:spPr>
          <a:xfrm>
            <a:off x="10175346" y="2959817"/>
            <a:ext cx="159391" cy="527300"/>
          </a:xfrm>
          <a:prstGeom prst="upDownArrow">
            <a:avLst/>
          </a:prstGeom>
          <a:solidFill>
            <a:schemeClr val="tx2">
              <a:lumMod val="65000"/>
              <a:lumOff val="35000"/>
              <a:alpha val="44000"/>
            </a:schemeClr>
          </a:solidFill>
          <a:ln>
            <a:solidFill>
              <a:schemeClr val="tx2">
                <a:lumMod val="50000"/>
                <a:lumOff val="5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485FA683-8CC9-DA1E-23FC-B17E9A6539A3}"/>
              </a:ext>
            </a:extLst>
          </p:cNvPr>
          <p:cNvSpPr/>
          <p:nvPr/>
        </p:nvSpPr>
        <p:spPr>
          <a:xfrm>
            <a:off x="6125090" y="3013312"/>
            <a:ext cx="159391" cy="691239"/>
          </a:xfrm>
          <a:prstGeom prst="upDownArrow">
            <a:avLst/>
          </a:prstGeom>
          <a:solidFill>
            <a:schemeClr val="accent4">
              <a:alpha val="4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1A9DCB39-1ED7-C6CD-7A59-E7ED8450B999}"/>
              </a:ext>
            </a:extLst>
          </p:cNvPr>
          <p:cNvSpPr/>
          <p:nvPr/>
        </p:nvSpPr>
        <p:spPr>
          <a:xfrm>
            <a:off x="6284481" y="2886290"/>
            <a:ext cx="159391" cy="539429"/>
          </a:xfrm>
          <a:prstGeom prst="upDownArrow">
            <a:avLst/>
          </a:prstGeom>
          <a:solidFill>
            <a:schemeClr val="tx2">
              <a:lumMod val="65000"/>
              <a:lumOff val="35000"/>
              <a:alpha val="44000"/>
            </a:schemeClr>
          </a:solidFill>
          <a:ln>
            <a:solidFill>
              <a:schemeClr val="tx2">
                <a:lumMod val="50000"/>
                <a:lumOff val="5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6FF5D-63C4-2302-573D-6BDB735EA975}"/>
              </a:ext>
            </a:extLst>
          </p:cNvPr>
          <p:cNvSpPr txBox="1"/>
          <p:nvPr/>
        </p:nvSpPr>
        <p:spPr>
          <a:xfrm>
            <a:off x="8208894" y="1553649"/>
            <a:ext cx="1586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Mixed</a:t>
            </a:r>
            <a:r>
              <a:rPr lang="fi-FI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fi-FI" sz="16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stands</a:t>
            </a:r>
            <a:r>
              <a:rPr lang="fi-FI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fi-FI" sz="16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Understories</a:t>
            </a:r>
            <a:endParaRPr lang="fi-FI" sz="1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F1F285-E881-E7B3-998E-51BF36FA350F}"/>
              </a:ext>
            </a:extLst>
          </p:cNvPr>
          <p:cNvSpPr txBox="1"/>
          <p:nvPr/>
        </p:nvSpPr>
        <p:spPr>
          <a:xfrm>
            <a:off x="2325677" y="1562812"/>
            <a:ext cx="3649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Deepens</a:t>
            </a:r>
            <a:r>
              <a:rPr lang="fi-FI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non-</a:t>
            </a:r>
            <a:r>
              <a:rPr lang="fi-FI" sz="16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linearly</a:t>
            </a:r>
            <a:r>
              <a:rPr lang="fi-FI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fi-FI" sz="16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with</a:t>
            </a:r>
            <a:r>
              <a:rPr lang="fi-FI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LAI, </a:t>
            </a:r>
          </a:p>
          <a:p>
            <a:r>
              <a:rPr lang="fi-FI" sz="16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increased</a:t>
            </a:r>
            <a:r>
              <a:rPr lang="fi-FI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fi-FI" sz="16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interception</a:t>
            </a:r>
            <a:r>
              <a:rPr lang="fi-FI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&amp; </a:t>
            </a:r>
            <a:r>
              <a:rPr lang="fi-FI" sz="16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transpiration</a:t>
            </a:r>
            <a:r>
              <a:rPr lang="fi-FI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1B05A74A-ED18-C0BC-59CC-E6367792FCF4}"/>
              </a:ext>
            </a:extLst>
          </p:cNvPr>
          <p:cNvSpPr/>
          <p:nvPr/>
        </p:nvSpPr>
        <p:spPr>
          <a:xfrm>
            <a:off x="6443872" y="4656393"/>
            <a:ext cx="1009563" cy="371475"/>
          </a:xfrm>
          <a:prstGeom prst="leftArrow">
            <a:avLst/>
          </a:prstGeom>
          <a:solidFill>
            <a:schemeClr val="accent4">
              <a:alpha val="2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 &amp; </a:t>
            </a:r>
            <a:r>
              <a:rPr lang="fi-FI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</a:t>
            </a:r>
            <a:endParaRPr lang="fi-FI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09DD87C-8F51-D132-912A-70DE49E56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46" y="4656393"/>
            <a:ext cx="11114202" cy="1423094"/>
          </a:xfrm>
        </p:spPr>
        <p:txBody>
          <a:bodyPr>
            <a:noAutofit/>
          </a:bodyPr>
          <a:lstStyle/>
          <a:p>
            <a:r>
              <a:rPr lang="fi-FI" sz="1600" b="1" dirty="0" err="1"/>
              <a:t>Use</a:t>
            </a:r>
            <a:r>
              <a:rPr lang="fi-FI" sz="1600" b="1" dirty="0"/>
              <a:t> </a:t>
            </a:r>
            <a:r>
              <a:rPr lang="fi-FI" sz="1600" b="1" dirty="0" err="1"/>
              <a:t>cases</a:t>
            </a:r>
            <a:r>
              <a:rPr lang="fi-FI" sz="16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600" dirty="0"/>
              <a:t>Productivity and GHG-</a:t>
            </a:r>
            <a:r>
              <a:rPr lang="fi-FI" sz="1600" dirty="0" err="1"/>
              <a:t>balance</a:t>
            </a:r>
            <a:r>
              <a:rPr lang="fi-FI" sz="1600" dirty="0"/>
              <a:t> </a:t>
            </a:r>
            <a:r>
              <a:rPr lang="fi-FI" sz="1600" dirty="0" err="1"/>
              <a:t>tradeoff</a:t>
            </a:r>
            <a:r>
              <a:rPr lang="fi-FI" sz="1600" dirty="0"/>
              <a:t> of </a:t>
            </a:r>
            <a:r>
              <a:rPr lang="fi-FI" sz="1600" dirty="0" err="1"/>
              <a:t>alternative</a:t>
            </a:r>
            <a:r>
              <a:rPr lang="fi-FI" sz="1600" dirty="0"/>
              <a:t> management (e.g. Eyvindson et al. 2023, </a:t>
            </a:r>
            <a:r>
              <a:rPr lang="fi-FI" sz="1600" dirty="0">
                <a:hlinkClick r:id="rId3"/>
              </a:rPr>
              <a:t>https://doi.org/10.1139/cjfr-2022-0101</a:t>
            </a:r>
            <a:r>
              <a:rPr lang="fi-FI" sz="1600" dirty="0"/>
              <a:t>, Lehtonen et al. 2023, </a:t>
            </a:r>
            <a:r>
              <a:rPr lang="fi-FI" sz="1600" dirty="0" err="1"/>
              <a:t>preprint</a:t>
            </a:r>
            <a:r>
              <a:rPr lang="fi-FI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600" dirty="0"/>
              <a:t>New </a:t>
            </a:r>
            <a:r>
              <a:rPr lang="fi-FI" sz="1600" dirty="0" err="1"/>
              <a:t>guidelines</a:t>
            </a:r>
            <a:r>
              <a:rPr lang="fi-FI" sz="1600" dirty="0"/>
              <a:t> for DNM: </a:t>
            </a:r>
            <a:r>
              <a:rPr lang="fi-FI" sz="1600" dirty="0" err="1"/>
              <a:t>shallow</a:t>
            </a:r>
            <a:r>
              <a:rPr lang="fi-FI" sz="1600" dirty="0"/>
              <a:t> </a:t>
            </a:r>
            <a:r>
              <a:rPr lang="fi-FI" sz="1600" dirty="0" err="1"/>
              <a:t>ditches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often</a:t>
            </a:r>
            <a:r>
              <a:rPr lang="fi-FI" sz="1600" dirty="0"/>
              <a:t> </a:t>
            </a:r>
            <a:r>
              <a:rPr lang="fi-FI" sz="1600" dirty="0" err="1"/>
              <a:t>enough</a:t>
            </a:r>
            <a:r>
              <a:rPr lang="fi-FI" sz="1600" dirty="0"/>
              <a:t> (Hökkä et al. 2022, </a:t>
            </a:r>
            <a:r>
              <a:rPr lang="fi-FI" sz="1600" dirty="0">
                <a:hlinkClick r:id="rId4"/>
              </a:rPr>
              <a:t>https://doi.org/10.14214/sf.10494</a:t>
            </a:r>
            <a:r>
              <a:rPr lang="fi-FI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22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theme/theme1.xml><?xml version="1.0" encoding="utf-8"?>
<a:theme xmlns:a="http://schemas.openxmlformats.org/drawingml/2006/main" name="Cover">
  <a:themeElements>
    <a:clrScheme name="LUKE2022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07400"/>
      </a:accent1>
      <a:accent2>
        <a:srgbClr val="009FC7"/>
      </a:accent2>
      <a:accent3>
        <a:srgbClr val="65A11B"/>
      </a:accent3>
      <a:accent4>
        <a:srgbClr val="0033A0"/>
      </a:accent4>
      <a:accent5>
        <a:srgbClr val="7F3F98"/>
      </a:accent5>
      <a:accent6>
        <a:srgbClr val="CC0082"/>
      </a:accent6>
      <a:hlink>
        <a:srgbClr val="E07400"/>
      </a:hlink>
      <a:folHlink>
        <a:srgbClr val="000000"/>
      </a:folHlink>
    </a:clrScheme>
    <a:fontScheme name="Luke UUS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6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Luke_EN_10_06_2022.pptx" id="{B678E010-4834-49DD-A9CB-03DC833A915D}" vid="{6DC25401-4311-46B8-ACB2-6499B6E48402}"/>
    </a:ext>
  </a:extLst>
</a:theme>
</file>

<file path=ppt/theme/theme2.xml><?xml version="1.0" encoding="utf-8"?>
<a:theme xmlns:a="http://schemas.openxmlformats.org/drawingml/2006/main" name="Content">
  <a:themeElements>
    <a:clrScheme name="LUKE2022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07400"/>
      </a:accent1>
      <a:accent2>
        <a:srgbClr val="009FC7"/>
      </a:accent2>
      <a:accent3>
        <a:srgbClr val="65A11B"/>
      </a:accent3>
      <a:accent4>
        <a:srgbClr val="0033A0"/>
      </a:accent4>
      <a:accent5>
        <a:srgbClr val="7F3F98"/>
      </a:accent5>
      <a:accent6>
        <a:srgbClr val="CC0082"/>
      </a:accent6>
      <a:hlink>
        <a:srgbClr val="E07400"/>
      </a:hlink>
      <a:folHlink>
        <a:srgbClr val="000000"/>
      </a:folHlink>
    </a:clrScheme>
    <a:fontScheme name="Luke UUS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ke_EN_10_06_2022.pptx" id="{B678E010-4834-49DD-A9CB-03DC833A915D}" vid="{FE935EB1-BAA7-4B2E-A6DE-E3ABBBFC3884}"/>
    </a:ext>
  </a:extLst>
</a:theme>
</file>

<file path=ppt/theme/theme3.xml><?xml version="1.0" encoding="utf-8"?>
<a:theme xmlns:a="http://schemas.openxmlformats.org/drawingml/2006/main" name="Tab">
  <a:themeElements>
    <a:clrScheme name="LUKE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07400"/>
      </a:accent1>
      <a:accent2>
        <a:srgbClr val="009FC7"/>
      </a:accent2>
      <a:accent3>
        <a:srgbClr val="65A11B"/>
      </a:accent3>
      <a:accent4>
        <a:srgbClr val="0033A0"/>
      </a:accent4>
      <a:accent5>
        <a:srgbClr val="7F3F98"/>
      </a:accent5>
      <a:accent6>
        <a:srgbClr val="E13C98"/>
      </a:accent6>
      <a:hlink>
        <a:srgbClr val="E07400"/>
      </a:hlink>
      <a:folHlink>
        <a:srgbClr val="868C93"/>
      </a:folHlink>
    </a:clrScheme>
    <a:fontScheme name="LUK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ke_EN_10_06_2022.pptx" id="{B678E010-4834-49DD-A9CB-03DC833A915D}" vid="{8ED40B92-407A-4B06-A4F1-82847626DEDE}"/>
    </a:ext>
  </a:extLst>
</a:theme>
</file>

<file path=ppt/theme/theme4.xml><?xml version="1.0" encoding="utf-8"?>
<a:theme xmlns:a="http://schemas.openxmlformats.org/drawingml/2006/main" name="Välilehti">
  <a:themeElements>
    <a:clrScheme name="LUKE UUSI RAIKAS">
      <a:dk1>
        <a:srgbClr val="626B7A"/>
      </a:dk1>
      <a:lt1>
        <a:sysClr val="window" lastClr="FFFFFF"/>
      </a:lt1>
      <a:dk2>
        <a:srgbClr val="000000"/>
      </a:dk2>
      <a:lt2>
        <a:srgbClr val="FFFFFF"/>
      </a:lt2>
      <a:accent1>
        <a:srgbClr val="E07400"/>
      </a:accent1>
      <a:accent2>
        <a:srgbClr val="009FC7"/>
      </a:accent2>
      <a:accent3>
        <a:srgbClr val="65A11B"/>
      </a:accent3>
      <a:accent4>
        <a:srgbClr val="0033A0"/>
      </a:accent4>
      <a:accent5>
        <a:srgbClr val="7F3F98"/>
      </a:accent5>
      <a:accent6>
        <a:srgbClr val="E13C98"/>
      </a:accent6>
      <a:hlink>
        <a:srgbClr val="E07400"/>
      </a:hlink>
      <a:folHlink>
        <a:srgbClr val="868C93"/>
      </a:folHlink>
    </a:clrScheme>
    <a:fontScheme name="Luke UUS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ke_EN_10_06_2022.pptx" id="{B678E010-4834-49DD-A9CB-03DC833A915D}" vid="{AE24AC65-B6A2-408E-B7EE-99A278ECFF72}"/>
    </a:ext>
  </a:extLst>
</a:theme>
</file>

<file path=ppt/theme/theme5.xml><?xml version="1.0" encoding="utf-8"?>
<a:theme xmlns:a="http://schemas.openxmlformats.org/drawingml/2006/main" name="Content solid background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C1860ED8-5193-4A8D-86B8-33527414D2CE}" vid="{FC08E23E-EE59-4C74-99D1-24CFC0395A1F}"/>
    </a:ext>
  </a:extLst>
</a:theme>
</file>

<file path=ppt/theme/theme6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Luke_EN_06_06_2023</Template>
  <TotalTime>2415</TotalTime>
  <Words>1200</Words>
  <Application>Microsoft Office PowerPoint</Application>
  <PresentationFormat>Widescreen</PresentationFormat>
  <Paragraphs>223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Open Sans</vt:lpstr>
      <vt:lpstr>Segoe UI</vt:lpstr>
      <vt:lpstr>Wingdings</vt:lpstr>
      <vt:lpstr>Cover</vt:lpstr>
      <vt:lpstr>Content</vt:lpstr>
      <vt:lpstr>Tab</vt:lpstr>
      <vt:lpstr>Välilehti</vt:lpstr>
      <vt:lpstr>Content solid background</vt:lpstr>
      <vt:lpstr>Ecohydrological modeling for boreal forestry</vt:lpstr>
      <vt:lpstr>Water – the necessary evil</vt:lpstr>
      <vt:lpstr>PowerPoint Presentation</vt:lpstr>
      <vt:lpstr>PowerPoint Presentation</vt:lpstr>
      <vt:lpstr>Peatland management ≈ water table management</vt:lpstr>
      <vt:lpstr>Modeling water table response</vt:lpstr>
      <vt:lpstr>Benchmarking at field sites</vt:lpstr>
      <vt:lpstr>Benchmarking &amp; factorial experiment</vt:lpstr>
      <vt:lpstr>WTL vs. stand leaf-area</vt:lpstr>
      <vt:lpstr>Simulations over climatic gradient in Finland</vt:lpstr>
      <vt:lpstr>Landscape soil moisture</vt:lpstr>
      <vt:lpstr>Water limitations – where most likely?</vt:lpstr>
      <vt:lpstr>Ecosystem ecology with process-based models</vt:lpstr>
      <vt:lpstr>What next?</vt:lpstr>
      <vt:lpstr>Thanks &amp; let’s keep in touch!</vt:lpstr>
      <vt:lpstr>You can find us online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Ecohydrological modelling for boreal forestry</dc:title>
  <dc:creator>Launiainen Samuli (LUKE)</dc:creator>
  <cp:lastModifiedBy>Launiainen Samuli (LUKE)</cp:lastModifiedBy>
  <cp:revision>102</cp:revision>
  <dcterms:created xsi:type="dcterms:W3CDTF">2023-08-15T07:14:47Z</dcterms:created>
  <dcterms:modified xsi:type="dcterms:W3CDTF">2023-08-26T07:22:48Z</dcterms:modified>
</cp:coreProperties>
</file>